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69"/>
  </p:notesMasterIdLst>
  <p:sldIdLst>
    <p:sldId id="256" r:id="rId2"/>
    <p:sldId id="412" r:id="rId3"/>
    <p:sldId id="413" r:id="rId4"/>
    <p:sldId id="414" r:id="rId5"/>
    <p:sldId id="417" r:id="rId6"/>
    <p:sldId id="418" r:id="rId7"/>
    <p:sldId id="419" r:id="rId8"/>
    <p:sldId id="343" r:id="rId9"/>
    <p:sldId id="390" r:id="rId10"/>
    <p:sldId id="407" r:id="rId11"/>
    <p:sldId id="408" r:id="rId12"/>
    <p:sldId id="392" r:id="rId13"/>
    <p:sldId id="409" r:id="rId14"/>
    <p:sldId id="470" r:id="rId15"/>
    <p:sldId id="410" r:id="rId16"/>
    <p:sldId id="405" r:id="rId17"/>
    <p:sldId id="304" r:id="rId18"/>
    <p:sldId id="422" r:id="rId19"/>
    <p:sldId id="423" r:id="rId20"/>
    <p:sldId id="425" r:id="rId21"/>
    <p:sldId id="426" r:id="rId22"/>
    <p:sldId id="427" r:id="rId23"/>
    <p:sldId id="428" r:id="rId24"/>
    <p:sldId id="429" r:id="rId25"/>
    <p:sldId id="430" r:id="rId26"/>
    <p:sldId id="431" r:id="rId27"/>
    <p:sldId id="432" r:id="rId28"/>
    <p:sldId id="453" r:id="rId29"/>
    <p:sldId id="455" r:id="rId30"/>
    <p:sldId id="454" r:id="rId31"/>
    <p:sldId id="456" r:id="rId32"/>
    <p:sldId id="457" r:id="rId33"/>
    <p:sldId id="458" r:id="rId34"/>
    <p:sldId id="411" r:id="rId35"/>
    <p:sldId id="434" r:id="rId36"/>
    <p:sldId id="435" r:id="rId37"/>
    <p:sldId id="437" r:id="rId38"/>
    <p:sldId id="438" r:id="rId39"/>
    <p:sldId id="436" r:id="rId40"/>
    <p:sldId id="439" r:id="rId41"/>
    <p:sldId id="441" r:id="rId42"/>
    <p:sldId id="433" r:id="rId43"/>
    <p:sldId id="442" r:id="rId44"/>
    <p:sldId id="443" r:id="rId45"/>
    <p:sldId id="440" r:id="rId46"/>
    <p:sldId id="445" r:id="rId47"/>
    <p:sldId id="459" r:id="rId48"/>
    <p:sldId id="460" r:id="rId49"/>
    <p:sldId id="444" r:id="rId50"/>
    <p:sldId id="461" r:id="rId51"/>
    <p:sldId id="463" r:id="rId52"/>
    <p:sldId id="464" r:id="rId53"/>
    <p:sldId id="466" r:id="rId54"/>
    <p:sldId id="467" r:id="rId55"/>
    <p:sldId id="468" r:id="rId56"/>
    <p:sldId id="469" r:id="rId57"/>
    <p:sldId id="446" r:id="rId58"/>
    <p:sldId id="261" r:id="rId59"/>
    <p:sldId id="415" r:id="rId60"/>
    <p:sldId id="420" r:id="rId61"/>
    <p:sldId id="447" r:id="rId62"/>
    <p:sldId id="421" r:id="rId63"/>
    <p:sldId id="448" r:id="rId64"/>
    <p:sldId id="449" r:id="rId65"/>
    <p:sldId id="451" r:id="rId66"/>
    <p:sldId id="450" r:id="rId67"/>
    <p:sldId id="452" r:id="rId68"/>
  </p:sldIdLst>
  <p:sldSz cx="9144000" cy="5143500" type="screen16x9"/>
  <p:notesSz cx="6858000" cy="9144000"/>
  <p:embeddedFontLst>
    <p:embeddedFont>
      <p:font typeface="Baloo 2" panose="03080502040302020200" pitchFamily="66" charset="77"/>
      <p:regular r:id="rId70"/>
      <p:bold r:id="rId71"/>
    </p:embeddedFont>
    <p:embeddedFont>
      <p:font typeface="Cambria Math" panose="02040503050406030204" pitchFamily="18" charset="0"/>
      <p:regular r:id="rId72"/>
    </p:embeddedFont>
    <p:embeddedFont>
      <p:font typeface="Concert One" pitchFamily="2" charset="77"/>
      <p:regular r:id="rId73"/>
    </p:embeddedFont>
    <p:embeddedFont>
      <p:font typeface="Teko" panose="02000000000000000000" pitchFamily="2" charset="77"/>
      <p:regular r:id="rId74"/>
      <p:bold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F92"/>
    <a:srgbClr val="FAEA00"/>
    <a:srgbClr val="00FDFF"/>
    <a:srgbClr val="E0DCFF"/>
    <a:srgbClr val="FFCDD4"/>
    <a:srgbClr val="FCE6E5"/>
    <a:srgbClr val="D6C4DE"/>
    <a:srgbClr val="D9C1D8"/>
    <a:srgbClr val="E6E5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06D27C-FFE2-FB4C-B6EE-347B1F31790E}" v="97" dt="2021-03-15T23:04:29.790"/>
  </p1510:revLst>
</p1510:revInfo>
</file>

<file path=ppt/tableStyles.xml><?xml version="1.0" encoding="utf-8"?>
<a:tblStyleLst xmlns:a="http://schemas.openxmlformats.org/drawingml/2006/main" def="{D0CFCCEC-FA5B-4BD6-9C29-9905A8ED209A}">
  <a:tblStyle styleId="{D0CFCCEC-FA5B-4BD6-9C29-9905A8ED209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67"/>
    <p:restoredTop sz="94694"/>
  </p:normalViewPr>
  <p:slideViewPr>
    <p:cSldViewPr snapToGrid="0" snapToObjects="1">
      <p:cViewPr varScale="1">
        <p:scale>
          <a:sx n="161" d="100"/>
          <a:sy n="161" d="100"/>
        </p:scale>
        <p:origin x="67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5.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80"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13766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09711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86fc84f77b_0_16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86fc84f77b_0_16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0142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86fc84f77b_0_16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86fc84f77b_0_16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65843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3100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89817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76544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49432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4866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7776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19354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27165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249289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68343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72706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1BA4AD-6F81-DB4D-86BA-1612B32506C1}" type="slidenum">
              <a:rPr lang="en-US" smtClean="0"/>
              <a:t>58</a:t>
            </a:fld>
            <a:endParaRPr lang="en-US"/>
          </a:p>
        </p:txBody>
      </p:sp>
    </p:spTree>
    <p:extLst>
      <p:ext uri="{BB962C8B-B14F-4D97-AF65-F5344CB8AC3E}">
        <p14:creationId xmlns:p14="http://schemas.microsoft.com/office/powerpoint/2010/main" val="2906720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4250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35947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2589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28467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3053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78981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52444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853050" y="518444"/>
            <a:ext cx="7757688" cy="4439866"/>
            <a:chOff x="329117" y="143471"/>
            <a:chExt cx="8485767" cy="4856559"/>
          </a:xfrm>
        </p:grpSpPr>
        <p:grpSp>
          <p:nvGrpSpPr>
            <p:cNvPr id="11" name="Google Shape;11;p2"/>
            <p:cNvGrpSpPr/>
            <p:nvPr/>
          </p:nvGrpSpPr>
          <p:grpSpPr>
            <a:xfrm>
              <a:off x="329117" y="143471"/>
              <a:ext cx="8485767" cy="4856559"/>
              <a:chOff x="254525" y="67275"/>
              <a:chExt cx="8485767" cy="4856559"/>
            </a:xfrm>
          </p:grpSpPr>
          <p:sp>
            <p:nvSpPr>
              <p:cNvPr id="12" name="Google Shape;12;p2"/>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54525" y="67275"/>
                <a:ext cx="8485767" cy="4856559"/>
              </a:xfrm>
              <a:custGeom>
                <a:avLst/>
                <a:gdLst/>
                <a:ahLst/>
                <a:cxnLst/>
                <a:rect l="l" t="t" r="r" b="b"/>
                <a:pathLst>
                  <a:path w="36696" h="28112" extrusionOk="0">
                    <a:moveTo>
                      <a:pt x="36553" y="143"/>
                    </a:moveTo>
                    <a:lnTo>
                      <a:pt x="36553" y="27956"/>
                    </a:lnTo>
                    <a:lnTo>
                      <a:pt x="144" y="27956"/>
                    </a:lnTo>
                    <a:lnTo>
                      <a:pt x="144" y="143"/>
                    </a:lnTo>
                    <a:close/>
                    <a:moveTo>
                      <a:pt x="72" y="1"/>
                    </a:moveTo>
                    <a:cubicBezTo>
                      <a:pt x="37" y="1"/>
                      <a:pt x="1" y="24"/>
                      <a:pt x="1" y="72"/>
                    </a:cubicBezTo>
                    <a:lnTo>
                      <a:pt x="1" y="28040"/>
                    </a:lnTo>
                    <a:cubicBezTo>
                      <a:pt x="1" y="28075"/>
                      <a:pt x="37" y="28111"/>
                      <a:pt x="72" y="28111"/>
                    </a:cubicBezTo>
                    <a:lnTo>
                      <a:pt x="36625" y="28111"/>
                    </a:lnTo>
                    <a:cubicBezTo>
                      <a:pt x="36660" y="28111"/>
                      <a:pt x="36696" y="28075"/>
                      <a:pt x="36696" y="28040"/>
                    </a:cubicBezTo>
                    <a:lnTo>
                      <a:pt x="36696" y="72"/>
                    </a:lnTo>
                    <a:cubicBezTo>
                      <a:pt x="36696" y="24"/>
                      <a:pt x="36660" y="1"/>
                      <a:pt x="36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7;p2"/>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2"/>
          <p:cNvSpPr/>
          <p:nvPr/>
        </p:nvSpPr>
        <p:spPr>
          <a:xfrm>
            <a:off x="6610115" y="4104937"/>
            <a:ext cx="198305" cy="213893"/>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614487" y="4028602"/>
            <a:ext cx="339830" cy="366542"/>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1"/>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565151" y="3342101"/>
            <a:ext cx="1928325" cy="2247935"/>
            <a:chOff x="-717551" y="3189701"/>
            <a:chExt cx="1928325" cy="2247935"/>
          </a:xfrm>
        </p:grpSpPr>
        <p:sp>
          <p:nvSpPr>
            <p:cNvPr id="23" name="Google Shape;23;p2"/>
            <p:cNvSpPr/>
            <p:nvPr/>
          </p:nvSpPr>
          <p:spPr>
            <a:xfrm>
              <a:off x="-712863" y="3488056"/>
              <a:ext cx="1180775" cy="1913025"/>
            </a:xfrm>
            <a:custGeom>
              <a:avLst/>
              <a:gdLst/>
              <a:ahLst/>
              <a:cxnLst/>
              <a:rect l="l" t="t" r="r" b="b"/>
              <a:pathLst>
                <a:path w="21158" h="34279" extrusionOk="0">
                  <a:moveTo>
                    <a:pt x="0" y="0"/>
                  </a:moveTo>
                  <a:cubicBezTo>
                    <a:pt x="322" y="13526"/>
                    <a:pt x="8418" y="26039"/>
                    <a:pt x="16228" y="34278"/>
                  </a:cubicBezTo>
                  <a:lnTo>
                    <a:pt x="21158" y="33385"/>
                  </a:lnTo>
                  <a:cubicBezTo>
                    <a:pt x="18264" y="19467"/>
                    <a:pt x="9954" y="7513"/>
                    <a:pt x="0"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17551" y="3483647"/>
              <a:ext cx="1189425" cy="1922066"/>
            </a:xfrm>
            <a:custGeom>
              <a:avLst/>
              <a:gdLst/>
              <a:ahLst/>
              <a:cxnLst/>
              <a:rect l="l" t="t" r="r" b="b"/>
              <a:pathLst>
                <a:path w="21313" h="34441" extrusionOk="0">
                  <a:moveTo>
                    <a:pt x="156" y="234"/>
                  </a:moveTo>
                  <a:lnTo>
                    <a:pt x="156" y="234"/>
                  </a:lnTo>
                  <a:cubicBezTo>
                    <a:pt x="10776" y="8295"/>
                    <a:pt x="18420" y="20379"/>
                    <a:pt x="21158" y="33405"/>
                  </a:cubicBezTo>
                  <a:lnTo>
                    <a:pt x="16336" y="34286"/>
                  </a:lnTo>
                  <a:cubicBezTo>
                    <a:pt x="11597" y="29273"/>
                    <a:pt x="608" y="15998"/>
                    <a:pt x="156" y="234"/>
                  </a:cubicBezTo>
                  <a:close/>
                  <a:moveTo>
                    <a:pt x="82" y="0"/>
                  </a:moveTo>
                  <a:cubicBezTo>
                    <a:pt x="70" y="0"/>
                    <a:pt x="58" y="3"/>
                    <a:pt x="48" y="8"/>
                  </a:cubicBezTo>
                  <a:cubicBezTo>
                    <a:pt x="25" y="20"/>
                    <a:pt x="1" y="56"/>
                    <a:pt x="1" y="79"/>
                  </a:cubicBezTo>
                  <a:cubicBezTo>
                    <a:pt x="156" y="6294"/>
                    <a:pt x="1941" y="12736"/>
                    <a:pt x="5323" y="19236"/>
                  </a:cubicBezTo>
                  <a:cubicBezTo>
                    <a:pt x="8788" y="25892"/>
                    <a:pt x="13181" y="31166"/>
                    <a:pt x="16265" y="34417"/>
                  </a:cubicBezTo>
                  <a:cubicBezTo>
                    <a:pt x="16277" y="34429"/>
                    <a:pt x="16289" y="34441"/>
                    <a:pt x="16312" y="34441"/>
                  </a:cubicBezTo>
                  <a:lnTo>
                    <a:pt x="16324" y="34441"/>
                  </a:lnTo>
                  <a:lnTo>
                    <a:pt x="21253" y="33536"/>
                  </a:lnTo>
                  <a:cubicBezTo>
                    <a:pt x="21277" y="33536"/>
                    <a:pt x="21289" y="33524"/>
                    <a:pt x="21301" y="33512"/>
                  </a:cubicBezTo>
                  <a:cubicBezTo>
                    <a:pt x="21313" y="33488"/>
                    <a:pt x="21313" y="33476"/>
                    <a:pt x="21313" y="33452"/>
                  </a:cubicBezTo>
                  <a:cubicBezTo>
                    <a:pt x="19908" y="26725"/>
                    <a:pt x="17241" y="20284"/>
                    <a:pt x="13371" y="14331"/>
                  </a:cubicBezTo>
                  <a:cubicBezTo>
                    <a:pt x="9776" y="8795"/>
                    <a:pt x="5192" y="3842"/>
                    <a:pt x="120" y="20"/>
                  </a:cubicBezTo>
                  <a:cubicBezTo>
                    <a:pt x="113" y="6"/>
                    <a:pt x="98" y="0"/>
                    <a:pt x="8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17551" y="3483814"/>
              <a:ext cx="1056548" cy="1896004"/>
            </a:xfrm>
            <a:custGeom>
              <a:avLst/>
              <a:gdLst/>
              <a:ahLst/>
              <a:cxnLst/>
              <a:rect l="l" t="t" r="r" b="b"/>
              <a:pathLst>
                <a:path w="18932" h="33974" extrusionOk="0">
                  <a:moveTo>
                    <a:pt x="77" y="0"/>
                  </a:moveTo>
                  <a:cubicBezTo>
                    <a:pt x="67" y="0"/>
                    <a:pt x="57" y="2"/>
                    <a:pt x="48" y="5"/>
                  </a:cubicBezTo>
                  <a:cubicBezTo>
                    <a:pt x="13" y="29"/>
                    <a:pt x="1" y="76"/>
                    <a:pt x="13" y="112"/>
                  </a:cubicBezTo>
                  <a:cubicBezTo>
                    <a:pt x="6644" y="12756"/>
                    <a:pt x="13312" y="24770"/>
                    <a:pt x="18789" y="33938"/>
                  </a:cubicBezTo>
                  <a:cubicBezTo>
                    <a:pt x="18801" y="33961"/>
                    <a:pt x="18825" y="33973"/>
                    <a:pt x="18848" y="33973"/>
                  </a:cubicBezTo>
                  <a:cubicBezTo>
                    <a:pt x="18860" y="33973"/>
                    <a:pt x="18872" y="33973"/>
                    <a:pt x="18884" y="33961"/>
                  </a:cubicBezTo>
                  <a:cubicBezTo>
                    <a:pt x="18920" y="33950"/>
                    <a:pt x="18932" y="33902"/>
                    <a:pt x="18908" y="33866"/>
                  </a:cubicBezTo>
                  <a:cubicBezTo>
                    <a:pt x="13443" y="24698"/>
                    <a:pt x="6775" y="12685"/>
                    <a:pt x="144" y="41"/>
                  </a:cubicBezTo>
                  <a:cubicBezTo>
                    <a:pt x="135" y="14"/>
                    <a:pt x="106" y="0"/>
                    <a:pt x="7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98911" y="3628750"/>
              <a:ext cx="167478" cy="178975"/>
            </a:xfrm>
            <a:custGeom>
              <a:avLst/>
              <a:gdLst/>
              <a:ahLst/>
              <a:cxnLst/>
              <a:rect l="l" t="t" r="r" b="b"/>
              <a:pathLst>
                <a:path w="3001" h="3207" extrusionOk="0">
                  <a:moveTo>
                    <a:pt x="2917" y="0"/>
                  </a:moveTo>
                  <a:cubicBezTo>
                    <a:pt x="2881" y="0"/>
                    <a:pt x="2856" y="22"/>
                    <a:pt x="2846" y="51"/>
                  </a:cubicBezTo>
                  <a:cubicBezTo>
                    <a:pt x="2620" y="956"/>
                    <a:pt x="2548" y="1920"/>
                    <a:pt x="2643" y="2980"/>
                  </a:cubicBezTo>
                  <a:cubicBezTo>
                    <a:pt x="1560" y="2206"/>
                    <a:pt x="762" y="1742"/>
                    <a:pt x="107" y="1516"/>
                  </a:cubicBezTo>
                  <a:cubicBezTo>
                    <a:pt x="101" y="1513"/>
                    <a:pt x="94" y="1512"/>
                    <a:pt x="87" y="1512"/>
                  </a:cubicBezTo>
                  <a:cubicBezTo>
                    <a:pt x="56" y="1512"/>
                    <a:pt x="22" y="1534"/>
                    <a:pt x="12" y="1563"/>
                  </a:cubicBezTo>
                  <a:cubicBezTo>
                    <a:pt x="0" y="1599"/>
                    <a:pt x="24" y="1647"/>
                    <a:pt x="60" y="1658"/>
                  </a:cubicBezTo>
                  <a:cubicBezTo>
                    <a:pt x="715" y="1897"/>
                    <a:pt x="1560" y="2385"/>
                    <a:pt x="2691" y="3194"/>
                  </a:cubicBezTo>
                  <a:cubicBezTo>
                    <a:pt x="2703" y="3206"/>
                    <a:pt x="2715" y="3206"/>
                    <a:pt x="2739" y="3206"/>
                  </a:cubicBezTo>
                  <a:cubicBezTo>
                    <a:pt x="2750" y="3206"/>
                    <a:pt x="2762" y="3206"/>
                    <a:pt x="2774" y="3194"/>
                  </a:cubicBezTo>
                  <a:cubicBezTo>
                    <a:pt x="2798" y="3182"/>
                    <a:pt x="2810" y="3159"/>
                    <a:pt x="2810" y="3123"/>
                  </a:cubicBezTo>
                  <a:cubicBezTo>
                    <a:pt x="2691" y="2016"/>
                    <a:pt x="2750" y="1027"/>
                    <a:pt x="2989" y="87"/>
                  </a:cubicBezTo>
                  <a:cubicBezTo>
                    <a:pt x="3001" y="51"/>
                    <a:pt x="2977" y="15"/>
                    <a:pt x="2941" y="3"/>
                  </a:cubicBezTo>
                  <a:cubicBezTo>
                    <a:pt x="2933" y="1"/>
                    <a:pt x="2924" y="0"/>
                    <a:pt x="291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39811" y="3779100"/>
              <a:ext cx="273178" cy="354210"/>
            </a:xfrm>
            <a:custGeom>
              <a:avLst/>
              <a:gdLst/>
              <a:ahLst/>
              <a:cxnLst/>
              <a:rect l="l" t="t" r="r" b="b"/>
              <a:pathLst>
                <a:path w="4895" h="6347" extrusionOk="0">
                  <a:moveTo>
                    <a:pt x="4704" y="0"/>
                  </a:moveTo>
                  <a:cubicBezTo>
                    <a:pt x="4668" y="0"/>
                    <a:pt x="4632" y="24"/>
                    <a:pt x="4632" y="72"/>
                  </a:cubicBezTo>
                  <a:cubicBezTo>
                    <a:pt x="4466" y="2215"/>
                    <a:pt x="4489" y="4179"/>
                    <a:pt x="4716" y="6061"/>
                  </a:cubicBezTo>
                  <a:cubicBezTo>
                    <a:pt x="3454" y="4846"/>
                    <a:pt x="1751" y="4346"/>
                    <a:pt x="108" y="3989"/>
                  </a:cubicBezTo>
                  <a:cubicBezTo>
                    <a:pt x="100" y="3987"/>
                    <a:pt x="92" y="3986"/>
                    <a:pt x="85" y="3986"/>
                  </a:cubicBezTo>
                  <a:cubicBezTo>
                    <a:pt x="49" y="3986"/>
                    <a:pt x="23" y="4009"/>
                    <a:pt x="13" y="4048"/>
                  </a:cubicBezTo>
                  <a:cubicBezTo>
                    <a:pt x="1" y="4084"/>
                    <a:pt x="37" y="4120"/>
                    <a:pt x="72" y="4132"/>
                  </a:cubicBezTo>
                  <a:cubicBezTo>
                    <a:pt x="1763" y="4501"/>
                    <a:pt x="3501" y="5025"/>
                    <a:pt x="4751" y="6322"/>
                  </a:cubicBezTo>
                  <a:cubicBezTo>
                    <a:pt x="4775" y="6334"/>
                    <a:pt x="4787" y="6346"/>
                    <a:pt x="4811" y="6346"/>
                  </a:cubicBezTo>
                  <a:cubicBezTo>
                    <a:pt x="4823" y="6346"/>
                    <a:pt x="4835" y="6334"/>
                    <a:pt x="4847" y="6334"/>
                  </a:cubicBezTo>
                  <a:cubicBezTo>
                    <a:pt x="4870" y="6322"/>
                    <a:pt x="4894" y="6287"/>
                    <a:pt x="4882" y="6263"/>
                  </a:cubicBezTo>
                  <a:cubicBezTo>
                    <a:pt x="4644" y="4322"/>
                    <a:pt x="4609" y="2298"/>
                    <a:pt x="4775" y="84"/>
                  </a:cubicBezTo>
                  <a:cubicBezTo>
                    <a:pt x="4775" y="36"/>
                    <a:pt x="4751" y="0"/>
                    <a:pt x="470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07546" y="4113954"/>
              <a:ext cx="420621" cy="455891"/>
            </a:xfrm>
            <a:custGeom>
              <a:avLst/>
              <a:gdLst/>
              <a:ahLst/>
              <a:cxnLst/>
              <a:rect l="l" t="t" r="r" b="b"/>
              <a:pathLst>
                <a:path w="7537" h="8169" extrusionOk="0">
                  <a:moveTo>
                    <a:pt x="7477" y="1"/>
                  </a:moveTo>
                  <a:cubicBezTo>
                    <a:pt x="7442" y="1"/>
                    <a:pt x="7394" y="25"/>
                    <a:pt x="7382" y="61"/>
                  </a:cubicBezTo>
                  <a:cubicBezTo>
                    <a:pt x="6870" y="2358"/>
                    <a:pt x="6632" y="4942"/>
                    <a:pt x="6668" y="7931"/>
                  </a:cubicBezTo>
                  <a:cubicBezTo>
                    <a:pt x="5084" y="6704"/>
                    <a:pt x="2989" y="5645"/>
                    <a:pt x="107" y="4609"/>
                  </a:cubicBezTo>
                  <a:cubicBezTo>
                    <a:pt x="101" y="4607"/>
                    <a:pt x="94" y="4606"/>
                    <a:pt x="87" y="4606"/>
                  </a:cubicBezTo>
                  <a:cubicBezTo>
                    <a:pt x="56" y="4606"/>
                    <a:pt x="22" y="4627"/>
                    <a:pt x="12" y="4656"/>
                  </a:cubicBezTo>
                  <a:cubicBezTo>
                    <a:pt x="0" y="4692"/>
                    <a:pt x="12" y="4740"/>
                    <a:pt x="60" y="4752"/>
                  </a:cubicBezTo>
                  <a:cubicBezTo>
                    <a:pt x="3001" y="5799"/>
                    <a:pt x="5108" y="6883"/>
                    <a:pt x="6691" y="8145"/>
                  </a:cubicBezTo>
                  <a:cubicBezTo>
                    <a:pt x="6703" y="8157"/>
                    <a:pt x="6727" y="8169"/>
                    <a:pt x="6739" y="8169"/>
                  </a:cubicBezTo>
                  <a:cubicBezTo>
                    <a:pt x="6751" y="8169"/>
                    <a:pt x="6763" y="8157"/>
                    <a:pt x="6775" y="8157"/>
                  </a:cubicBezTo>
                  <a:cubicBezTo>
                    <a:pt x="6799" y="8145"/>
                    <a:pt x="6811" y="8121"/>
                    <a:pt x="6811" y="8085"/>
                  </a:cubicBezTo>
                  <a:cubicBezTo>
                    <a:pt x="6775" y="5037"/>
                    <a:pt x="7001" y="2418"/>
                    <a:pt x="7537" y="96"/>
                  </a:cubicBezTo>
                  <a:cubicBezTo>
                    <a:pt x="7537" y="49"/>
                    <a:pt x="7513" y="13"/>
                    <a:pt x="7477"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27510" y="4416159"/>
              <a:ext cx="439931" cy="463984"/>
            </a:xfrm>
            <a:custGeom>
              <a:avLst/>
              <a:gdLst/>
              <a:ahLst/>
              <a:cxnLst/>
              <a:rect l="l" t="t" r="r" b="b"/>
              <a:pathLst>
                <a:path w="7883" h="8314" extrusionOk="0">
                  <a:moveTo>
                    <a:pt x="7799" y="0"/>
                  </a:moveTo>
                  <a:cubicBezTo>
                    <a:pt x="7764" y="0"/>
                    <a:pt x="7738" y="22"/>
                    <a:pt x="7728" y="51"/>
                  </a:cubicBezTo>
                  <a:cubicBezTo>
                    <a:pt x="6978" y="2635"/>
                    <a:pt x="6585" y="5349"/>
                    <a:pt x="6573" y="8100"/>
                  </a:cubicBezTo>
                  <a:cubicBezTo>
                    <a:pt x="5013" y="7111"/>
                    <a:pt x="2525" y="6254"/>
                    <a:pt x="108" y="5444"/>
                  </a:cubicBezTo>
                  <a:cubicBezTo>
                    <a:pt x="102" y="5442"/>
                    <a:pt x="95" y="5441"/>
                    <a:pt x="88" y="5441"/>
                  </a:cubicBezTo>
                  <a:cubicBezTo>
                    <a:pt x="56" y="5441"/>
                    <a:pt x="22" y="5463"/>
                    <a:pt x="13" y="5492"/>
                  </a:cubicBezTo>
                  <a:cubicBezTo>
                    <a:pt x="1" y="5528"/>
                    <a:pt x="25" y="5575"/>
                    <a:pt x="60" y="5587"/>
                  </a:cubicBezTo>
                  <a:cubicBezTo>
                    <a:pt x="2537" y="6409"/>
                    <a:pt x="5073" y="7290"/>
                    <a:pt x="6609" y="8302"/>
                  </a:cubicBezTo>
                  <a:cubicBezTo>
                    <a:pt x="6621" y="8314"/>
                    <a:pt x="6633" y="8314"/>
                    <a:pt x="6644" y="8314"/>
                  </a:cubicBezTo>
                  <a:cubicBezTo>
                    <a:pt x="6656" y="8314"/>
                    <a:pt x="6668" y="8314"/>
                    <a:pt x="6680" y="8302"/>
                  </a:cubicBezTo>
                  <a:cubicBezTo>
                    <a:pt x="6704" y="8290"/>
                    <a:pt x="6716" y="8266"/>
                    <a:pt x="6716" y="8242"/>
                  </a:cubicBezTo>
                  <a:cubicBezTo>
                    <a:pt x="6728" y="5456"/>
                    <a:pt x="7109" y="2706"/>
                    <a:pt x="7871" y="99"/>
                  </a:cubicBezTo>
                  <a:cubicBezTo>
                    <a:pt x="7883" y="51"/>
                    <a:pt x="7859" y="15"/>
                    <a:pt x="7823" y="3"/>
                  </a:cubicBezTo>
                  <a:cubicBezTo>
                    <a:pt x="7815" y="1"/>
                    <a:pt x="7807" y="0"/>
                    <a:pt x="7799"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0051" y="3407635"/>
              <a:ext cx="1146286" cy="2025980"/>
            </a:xfrm>
            <a:custGeom>
              <a:avLst/>
              <a:gdLst/>
              <a:ahLst/>
              <a:cxnLst/>
              <a:rect l="l" t="t" r="r" b="b"/>
              <a:pathLst>
                <a:path w="20540" h="36303" extrusionOk="0">
                  <a:moveTo>
                    <a:pt x="4335" y="1"/>
                  </a:moveTo>
                  <a:lnTo>
                    <a:pt x="4335" y="1"/>
                  </a:lnTo>
                  <a:cubicBezTo>
                    <a:pt x="1" y="8859"/>
                    <a:pt x="3882" y="20920"/>
                    <a:pt x="14824" y="36303"/>
                  </a:cubicBezTo>
                  <a:lnTo>
                    <a:pt x="20539" y="36303"/>
                  </a:lnTo>
                  <a:cubicBezTo>
                    <a:pt x="16229" y="21122"/>
                    <a:pt x="10907" y="8799"/>
                    <a:pt x="4335"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67372" y="3403673"/>
              <a:ext cx="1147570" cy="2033960"/>
            </a:xfrm>
            <a:custGeom>
              <a:avLst/>
              <a:gdLst/>
              <a:ahLst/>
              <a:cxnLst/>
              <a:rect l="l" t="t" r="r" b="b"/>
              <a:pathLst>
                <a:path w="20563" h="36446" extrusionOk="0">
                  <a:moveTo>
                    <a:pt x="4299" y="215"/>
                  </a:moveTo>
                  <a:cubicBezTo>
                    <a:pt x="10561" y="8644"/>
                    <a:pt x="15979" y="20777"/>
                    <a:pt x="20384" y="36302"/>
                  </a:cubicBezTo>
                  <a:lnTo>
                    <a:pt x="14824" y="36302"/>
                  </a:lnTo>
                  <a:cubicBezTo>
                    <a:pt x="3644" y="20574"/>
                    <a:pt x="191" y="8763"/>
                    <a:pt x="4299" y="215"/>
                  </a:cubicBezTo>
                  <a:close/>
                  <a:moveTo>
                    <a:pt x="4275" y="0"/>
                  </a:moveTo>
                  <a:cubicBezTo>
                    <a:pt x="4251" y="0"/>
                    <a:pt x="4227" y="24"/>
                    <a:pt x="4215" y="48"/>
                  </a:cubicBezTo>
                  <a:cubicBezTo>
                    <a:pt x="1" y="8656"/>
                    <a:pt x="3441" y="20562"/>
                    <a:pt x="14717" y="36421"/>
                  </a:cubicBezTo>
                  <a:cubicBezTo>
                    <a:pt x="14741" y="36433"/>
                    <a:pt x="14752" y="36445"/>
                    <a:pt x="14776" y="36445"/>
                  </a:cubicBezTo>
                  <a:lnTo>
                    <a:pt x="20491" y="36445"/>
                  </a:lnTo>
                  <a:cubicBezTo>
                    <a:pt x="20515" y="36445"/>
                    <a:pt x="20527" y="36445"/>
                    <a:pt x="20551" y="36421"/>
                  </a:cubicBezTo>
                  <a:cubicBezTo>
                    <a:pt x="20563" y="36398"/>
                    <a:pt x="20563" y="36374"/>
                    <a:pt x="20563" y="36350"/>
                  </a:cubicBezTo>
                  <a:cubicBezTo>
                    <a:pt x="16122" y="20717"/>
                    <a:pt x="10657" y="8489"/>
                    <a:pt x="4346" y="36"/>
                  </a:cubicBezTo>
                  <a:cubicBezTo>
                    <a:pt x="4323" y="12"/>
                    <a:pt x="4299" y="0"/>
                    <a:pt x="4275"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32811" y="3403505"/>
              <a:ext cx="731636" cy="2034128"/>
            </a:xfrm>
            <a:custGeom>
              <a:avLst/>
              <a:gdLst/>
              <a:ahLst/>
              <a:cxnLst/>
              <a:rect l="l" t="t" r="r" b="b"/>
              <a:pathLst>
                <a:path w="13110" h="36449" extrusionOk="0">
                  <a:moveTo>
                    <a:pt x="83" y="0"/>
                  </a:moveTo>
                  <a:cubicBezTo>
                    <a:pt x="76" y="0"/>
                    <a:pt x="68" y="1"/>
                    <a:pt x="60" y="3"/>
                  </a:cubicBezTo>
                  <a:cubicBezTo>
                    <a:pt x="24" y="15"/>
                    <a:pt x="0" y="51"/>
                    <a:pt x="12" y="98"/>
                  </a:cubicBezTo>
                  <a:cubicBezTo>
                    <a:pt x="2394" y="10802"/>
                    <a:pt x="6632" y="22673"/>
                    <a:pt x="12954" y="36412"/>
                  </a:cubicBezTo>
                  <a:cubicBezTo>
                    <a:pt x="12966" y="36436"/>
                    <a:pt x="12990" y="36448"/>
                    <a:pt x="13026" y="36448"/>
                  </a:cubicBezTo>
                  <a:lnTo>
                    <a:pt x="13062" y="36448"/>
                  </a:lnTo>
                  <a:cubicBezTo>
                    <a:pt x="13097" y="36424"/>
                    <a:pt x="13109" y="36389"/>
                    <a:pt x="13097" y="36353"/>
                  </a:cubicBezTo>
                  <a:cubicBezTo>
                    <a:pt x="6775" y="22625"/>
                    <a:pt x="2548" y="10755"/>
                    <a:pt x="155" y="63"/>
                  </a:cubicBezTo>
                  <a:cubicBezTo>
                    <a:pt x="145" y="23"/>
                    <a:pt x="119" y="0"/>
                    <a:pt x="83"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03241" y="3593032"/>
              <a:ext cx="211343" cy="162846"/>
            </a:xfrm>
            <a:custGeom>
              <a:avLst/>
              <a:gdLst/>
              <a:ahLst/>
              <a:cxnLst/>
              <a:rect l="l" t="t" r="r" b="b"/>
              <a:pathLst>
                <a:path w="3787" h="2918" extrusionOk="0">
                  <a:moveTo>
                    <a:pt x="3699" y="0"/>
                  </a:moveTo>
                  <a:cubicBezTo>
                    <a:pt x="3674" y="0"/>
                    <a:pt x="3651" y="13"/>
                    <a:pt x="3644" y="36"/>
                  </a:cubicBezTo>
                  <a:cubicBezTo>
                    <a:pt x="3144" y="941"/>
                    <a:pt x="2882" y="1798"/>
                    <a:pt x="2822" y="2656"/>
                  </a:cubicBezTo>
                  <a:cubicBezTo>
                    <a:pt x="2036" y="1703"/>
                    <a:pt x="1132" y="870"/>
                    <a:pt x="131" y="155"/>
                  </a:cubicBezTo>
                  <a:cubicBezTo>
                    <a:pt x="118" y="146"/>
                    <a:pt x="102" y="142"/>
                    <a:pt x="87" y="142"/>
                  </a:cubicBezTo>
                  <a:cubicBezTo>
                    <a:pt x="63" y="142"/>
                    <a:pt x="39" y="152"/>
                    <a:pt x="24" y="167"/>
                  </a:cubicBezTo>
                  <a:cubicBezTo>
                    <a:pt x="0" y="203"/>
                    <a:pt x="12" y="251"/>
                    <a:pt x="48" y="274"/>
                  </a:cubicBezTo>
                  <a:cubicBezTo>
                    <a:pt x="1084" y="1013"/>
                    <a:pt x="2024" y="1894"/>
                    <a:pt x="2834" y="2894"/>
                  </a:cubicBezTo>
                  <a:cubicBezTo>
                    <a:pt x="2846" y="2918"/>
                    <a:pt x="2870" y="2918"/>
                    <a:pt x="2894" y="2918"/>
                  </a:cubicBezTo>
                  <a:lnTo>
                    <a:pt x="2917" y="2918"/>
                  </a:lnTo>
                  <a:cubicBezTo>
                    <a:pt x="2941" y="2906"/>
                    <a:pt x="2965" y="2882"/>
                    <a:pt x="2965" y="2846"/>
                  </a:cubicBezTo>
                  <a:cubicBezTo>
                    <a:pt x="2989" y="1965"/>
                    <a:pt x="3251" y="1060"/>
                    <a:pt x="3775" y="108"/>
                  </a:cubicBezTo>
                  <a:cubicBezTo>
                    <a:pt x="3787" y="72"/>
                    <a:pt x="3775" y="24"/>
                    <a:pt x="3739" y="12"/>
                  </a:cubicBezTo>
                  <a:cubicBezTo>
                    <a:pt x="3726" y="4"/>
                    <a:pt x="3712" y="0"/>
                    <a:pt x="3699"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29805" y="3779044"/>
              <a:ext cx="352201" cy="198786"/>
            </a:xfrm>
            <a:custGeom>
              <a:avLst/>
              <a:gdLst/>
              <a:ahLst/>
              <a:cxnLst/>
              <a:rect l="l" t="t" r="r" b="b"/>
              <a:pathLst>
                <a:path w="6311" h="3562" extrusionOk="0">
                  <a:moveTo>
                    <a:pt x="6231" y="1"/>
                  </a:moveTo>
                  <a:cubicBezTo>
                    <a:pt x="6208" y="1"/>
                    <a:pt x="6183" y="14"/>
                    <a:pt x="6168" y="37"/>
                  </a:cubicBezTo>
                  <a:cubicBezTo>
                    <a:pt x="5275" y="1180"/>
                    <a:pt x="4596" y="2156"/>
                    <a:pt x="4465" y="3311"/>
                  </a:cubicBezTo>
                  <a:cubicBezTo>
                    <a:pt x="3393" y="2311"/>
                    <a:pt x="1738" y="1668"/>
                    <a:pt x="107" y="1097"/>
                  </a:cubicBezTo>
                  <a:cubicBezTo>
                    <a:pt x="99" y="1094"/>
                    <a:pt x="90" y="1092"/>
                    <a:pt x="82" y="1092"/>
                  </a:cubicBezTo>
                  <a:cubicBezTo>
                    <a:pt x="55" y="1092"/>
                    <a:pt x="30" y="1108"/>
                    <a:pt x="12" y="1144"/>
                  </a:cubicBezTo>
                  <a:cubicBezTo>
                    <a:pt x="0" y="1180"/>
                    <a:pt x="24" y="1228"/>
                    <a:pt x="60" y="1240"/>
                  </a:cubicBezTo>
                  <a:cubicBezTo>
                    <a:pt x="1727" y="1823"/>
                    <a:pt x="3441" y="2490"/>
                    <a:pt x="4477" y="3537"/>
                  </a:cubicBezTo>
                  <a:cubicBezTo>
                    <a:pt x="4489" y="3549"/>
                    <a:pt x="4513" y="3561"/>
                    <a:pt x="4525" y="3561"/>
                  </a:cubicBezTo>
                  <a:cubicBezTo>
                    <a:pt x="4536" y="3561"/>
                    <a:pt x="4548" y="3549"/>
                    <a:pt x="4560" y="3549"/>
                  </a:cubicBezTo>
                  <a:cubicBezTo>
                    <a:pt x="4584" y="3537"/>
                    <a:pt x="4608" y="3514"/>
                    <a:pt x="4608" y="3478"/>
                  </a:cubicBezTo>
                  <a:cubicBezTo>
                    <a:pt x="4679" y="2299"/>
                    <a:pt x="5370" y="1299"/>
                    <a:pt x="6275" y="120"/>
                  </a:cubicBezTo>
                  <a:cubicBezTo>
                    <a:pt x="6310" y="85"/>
                    <a:pt x="6299" y="49"/>
                    <a:pt x="6263" y="13"/>
                  </a:cubicBezTo>
                  <a:cubicBezTo>
                    <a:pt x="6254" y="5"/>
                    <a:pt x="6243" y="1"/>
                    <a:pt x="6231"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95260" y="4037942"/>
              <a:ext cx="455836" cy="272787"/>
            </a:xfrm>
            <a:custGeom>
              <a:avLst/>
              <a:gdLst/>
              <a:ahLst/>
              <a:cxnLst/>
              <a:rect l="l" t="t" r="r" b="b"/>
              <a:pathLst>
                <a:path w="8168" h="4888" extrusionOk="0">
                  <a:moveTo>
                    <a:pt x="8080" y="1"/>
                  </a:moveTo>
                  <a:cubicBezTo>
                    <a:pt x="8059" y="1"/>
                    <a:pt x="8038" y="10"/>
                    <a:pt x="8025" y="29"/>
                  </a:cubicBezTo>
                  <a:cubicBezTo>
                    <a:pt x="6965" y="1351"/>
                    <a:pt x="6227" y="2923"/>
                    <a:pt x="5834" y="4673"/>
                  </a:cubicBezTo>
                  <a:cubicBezTo>
                    <a:pt x="4584" y="3625"/>
                    <a:pt x="2763" y="2744"/>
                    <a:pt x="107" y="1887"/>
                  </a:cubicBezTo>
                  <a:cubicBezTo>
                    <a:pt x="101" y="1885"/>
                    <a:pt x="94" y="1884"/>
                    <a:pt x="88" y="1884"/>
                  </a:cubicBezTo>
                  <a:cubicBezTo>
                    <a:pt x="56" y="1884"/>
                    <a:pt x="22" y="1905"/>
                    <a:pt x="12" y="1934"/>
                  </a:cubicBezTo>
                  <a:cubicBezTo>
                    <a:pt x="0" y="1970"/>
                    <a:pt x="24" y="2018"/>
                    <a:pt x="60" y="2030"/>
                  </a:cubicBezTo>
                  <a:cubicBezTo>
                    <a:pt x="2763" y="2899"/>
                    <a:pt x="4596" y="3804"/>
                    <a:pt x="5834" y="4875"/>
                  </a:cubicBezTo>
                  <a:cubicBezTo>
                    <a:pt x="5846" y="4887"/>
                    <a:pt x="5858" y="4887"/>
                    <a:pt x="5882" y="4887"/>
                  </a:cubicBezTo>
                  <a:lnTo>
                    <a:pt x="5906" y="4887"/>
                  </a:lnTo>
                  <a:cubicBezTo>
                    <a:pt x="5930" y="4875"/>
                    <a:pt x="5942" y="4852"/>
                    <a:pt x="5953" y="4828"/>
                  </a:cubicBezTo>
                  <a:cubicBezTo>
                    <a:pt x="6334" y="3042"/>
                    <a:pt x="7073" y="1458"/>
                    <a:pt x="8144" y="113"/>
                  </a:cubicBezTo>
                  <a:cubicBezTo>
                    <a:pt x="8168" y="89"/>
                    <a:pt x="8168" y="41"/>
                    <a:pt x="8132" y="18"/>
                  </a:cubicBezTo>
                  <a:cubicBezTo>
                    <a:pt x="8116" y="7"/>
                    <a:pt x="8098" y="1"/>
                    <a:pt x="8080"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08870" y="4289752"/>
              <a:ext cx="487758" cy="270164"/>
            </a:xfrm>
            <a:custGeom>
              <a:avLst/>
              <a:gdLst/>
              <a:ahLst/>
              <a:cxnLst/>
              <a:rect l="l" t="t" r="r" b="b"/>
              <a:pathLst>
                <a:path w="8740" h="4841" extrusionOk="0">
                  <a:moveTo>
                    <a:pt x="8654" y="0"/>
                  </a:moveTo>
                  <a:cubicBezTo>
                    <a:pt x="8635" y="0"/>
                    <a:pt x="8614" y="6"/>
                    <a:pt x="8596" y="18"/>
                  </a:cubicBezTo>
                  <a:cubicBezTo>
                    <a:pt x="7358" y="1352"/>
                    <a:pt x="6227" y="3316"/>
                    <a:pt x="5906" y="4638"/>
                  </a:cubicBezTo>
                  <a:cubicBezTo>
                    <a:pt x="4382" y="3542"/>
                    <a:pt x="2215" y="2971"/>
                    <a:pt x="95" y="2518"/>
                  </a:cubicBezTo>
                  <a:cubicBezTo>
                    <a:pt x="89" y="2516"/>
                    <a:pt x="83" y="2515"/>
                    <a:pt x="76" y="2515"/>
                  </a:cubicBezTo>
                  <a:cubicBezTo>
                    <a:pt x="45" y="2515"/>
                    <a:pt x="12" y="2538"/>
                    <a:pt x="12" y="2578"/>
                  </a:cubicBezTo>
                  <a:cubicBezTo>
                    <a:pt x="0" y="2614"/>
                    <a:pt x="24" y="2661"/>
                    <a:pt x="60" y="2661"/>
                  </a:cubicBezTo>
                  <a:cubicBezTo>
                    <a:pt x="2215" y="3126"/>
                    <a:pt x="4405" y="3697"/>
                    <a:pt x="5918" y="4828"/>
                  </a:cubicBezTo>
                  <a:cubicBezTo>
                    <a:pt x="5929" y="4828"/>
                    <a:pt x="5941" y="4840"/>
                    <a:pt x="5965" y="4840"/>
                  </a:cubicBezTo>
                  <a:cubicBezTo>
                    <a:pt x="5965" y="4840"/>
                    <a:pt x="5977" y="4840"/>
                    <a:pt x="5989" y="4828"/>
                  </a:cubicBezTo>
                  <a:cubicBezTo>
                    <a:pt x="6013" y="4828"/>
                    <a:pt x="6025" y="4804"/>
                    <a:pt x="6037" y="4781"/>
                  </a:cubicBezTo>
                  <a:cubicBezTo>
                    <a:pt x="6299" y="3483"/>
                    <a:pt x="7453" y="1483"/>
                    <a:pt x="8704" y="125"/>
                  </a:cubicBezTo>
                  <a:cubicBezTo>
                    <a:pt x="8739" y="89"/>
                    <a:pt x="8739" y="42"/>
                    <a:pt x="8704" y="18"/>
                  </a:cubicBezTo>
                  <a:cubicBezTo>
                    <a:pt x="8692" y="6"/>
                    <a:pt x="8674" y="0"/>
                    <a:pt x="865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82798" y="3193663"/>
              <a:ext cx="512369" cy="2239946"/>
            </a:xfrm>
            <a:custGeom>
              <a:avLst/>
              <a:gdLst/>
              <a:ahLst/>
              <a:cxnLst/>
              <a:rect l="l" t="t" r="r" b="b"/>
              <a:pathLst>
                <a:path w="9181" h="40137" extrusionOk="0">
                  <a:moveTo>
                    <a:pt x="3073" y="1"/>
                  </a:moveTo>
                  <a:cubicBezTo>
                    <a:pt x="453" y="10895"/>
                    <a:pt x="1" y="25909"/>
                    <a:pt x="4966" y="40137"/>
                  </a:cubicBezTo>
                  <a:lnTo>
                    <a:pt x="9180" y="40137"/>
                  </a:lnTo>
                  <a:cubicBezTo>
                    <a:pt x="8788" y="24075"/>
                    <a:pt x="8502" y="8692"/>
                    <a:pt x="3073"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23698" y="3189701"/>
              <a:ext cx="575431" cy="2247926"/>
            </a:xfrm>
            <a:custGeom>
              <a:avLst/>
              <a:gdLst/>
              <a:ahLst/>
              <a:cxnLst/>
              <a:rect l="l" t="t" r="r" b="b"/>
              <a:pathLst>
                <a:path w="10311" h="40280" extrusionOk="0">
                  <a:moveTo>
                    <a:pt x="4167" y="262"/>
                  </a:moveTo>
                  <a:lnTo>
                    <a:pt x="4167" y="262"/>
                  </a:lnTo>
                  <a:cubicBezTo>
                    <a:pt x="9418" y="8847"/>
                    <a:pt x="9763" y="23753"/>
                    <a:pt x="10144" y="39529"/>
                  </a:cubicBezTo>
                  <a:lnTo>
                    <a:pt x="10156" y="40136"/>
                  </a:lnTo>
                  <a:lnTo>
                    <a:pt x="6084" y="40136"/>
                  </a:lnTo>
                  <a:cubicBezTo>
                    <a:pt x="0" y="22670"/>
                    <a:pt x="2667" y="6561"/>
                    <a:pt x="4167" y="262"/>
                  </a:cubicBezTo>
                  <a:close/>
                  <a:moveTo>
                    <a:pt x="4120" y="0"/>
                  </a:moveTo>
                  <a:cubicBezTo>
                    <a:pt x="4096" y="12"/>
                    <a:pt x="4072" y="24"/>
                    <a:pt x="4060" y="60"/>
                  </a:cubicBezTo>
                  <a:cubicBezTo>
                    <a:pt x="2655" y="5930"/>
                    <a:pt x="1988" y="12442"/>
                    <a:pt x="2167" y="18896"/>
                  </a:cubicBezTo>
                  <a:cubicBezTo>
                    <a:pt x="2358" y="26397"/>
                    <a:pt x="3631" y="33588"/>
                    <a:pt x="5953" y="40232"/>
                  </a:cubicBezTo>
                  <a:cubicBezTo>
                    <a:pt x="5965" y="40267"/>
                    <a:pt x="6001" y="40279"/>
                    <a:pt x="6025" y="40279"/>
                  </a:cubicBezTo>
                  <a:lnTo>
                    <a:pt x="10239" y="40279"/>
                  </a:lnTo>
                  <a:cubicBezTo>
                    <a:pt x="10251" y="40279"/>
                    <a:pt x="10275" y="40279"/>
                    <a:pt x="10287" y="40267"/>
                  </a:cubicBezTo>
                  <a:cubicBezTo>
                    <a:pt x="10299" y="40243"/>
                    <a:pt x="10311" y="40232"/>
                    <a:pt x="10311" y="40208"/>
                  </a:cubicBezTo>
                  <a:lnTo>
                    <a:pt x="10299" y="39517"/>
                  </a:lnTo>
                  <a:cubicBezTo>
                    <a:pt x="9918" y="23634"/>
                    <a:pt x="9561" y="8621"/>
                    <a:pt x="4191" y="36"/>
                  </a:cubicBezTo>
                  <a:cubicBezTo>
                    <a:pt x="4179" y="12"/>
                    <a:pt x="4155" y="0"/>
                    <a:pt x="4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49608" y="3189701"/>
              <a:ext cx="230597" cy="2247926"/>
            </a:xfrm>
            <a:custGeom>
              <a:avLst/>
              <a:gdLst/>
              <a:ahLst/>
              <a:cxnLst/>
              <a:rect l="l" t="t" r="r" b="b"/>
              <a:pathLst>
                <a:path w="4132" h="40280" extrusionOk="0">
                  <a:moveTo>
                    <a:pt x="72" y="0"/>
                  </a:moveTo>
                  <a:cubicBezTo>
                    <a:pt x="36" y="0"/>
                    <a:pt x="0" y="36"/>
                    <a:pt x="12" y="84"/>
                  </a:cubicBezTo>
                  <a:cubicBezTo>
                    <a:pt x="1262" y="16788"/>
                    <a:pt x="3096" y="32612"/>
                    <a:pt x="3977" y="40220"/>
                  </a:cubicBezTo>
                  <a:cubicBezTo>
                    <a:pt x="3989" y="40255"/>
                    <a:pt x="4025" y="40279"/>
                    <a:pt x="4060" y="40279"/>
                  </a:cubicBezTo>
                  <a:cubicBezTo>
                    <a:pt x="4108" y="40279"/>
                    <a:pt x="4132" y="40243"/>
                    <a:pt x="4132" y="40196"/>
                  </a:cubicBezTo>
                  <a:cubicBezTo>
                    <a:pt x="3251" y="32588"/>
                    <a:pt x="1417" y="16764"/>
                    <a:pt x="155" y="72"/>
                  </a:cubicBezTo>
                  <a:cubicBezTo>
                    <a:pt x="155" y="24"/>
                    <a:pt x="119" y="0"/>
                    <a:pt x="7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18356" y="3309411"/>
              <a:ext cx="106369" cy="122888"/>
            </a:xfrm>
            <a:custGeom>
              <a:avLst/>
              <a:gdLst/>
              <a:ahLst/>
              <a:cxnLst/>
              <a:rect l="l" t="t" r="r" b="b"/>
              <a:pathLst>
                <a:path w="1906" h="2202" extrusionOk="0">
                  <a:moveTo>
                    <a:pt x="1826" y="1"/>
                  </a:moveTo>
                  <a:cubicBezTo>
                    <a:pt x="1798" y="1"/>
                    <a:pt x="1768" y="20"/>
                    <a:pt x="1751" y="46"/>
                  </a:cubicBezTo>
                  <a:cubicBezTo>
                    <a:pt x="1394" y="701"/>
                    <a:pt x="1132" y="1308"/>
                    <a:pt x="965" y="1892"/>
                  </a:cubicBezTo>
                  <a:cubicBezTo>
                    <a:pt x="739" y="1308"/>
                    <a:pt x="453" y="832"/>
                    <a:pt x="132" y="451"/>
                  </a:cubicBezTo>
                  <a:cubicBezTo>
                    <a:pt x="120" y="439"/>
                    <a:pt x="102" y="433"/>
                    <a:pt x="84" y="433"/>
                  </a:cubicBezTo>
                  <a:cubicBezTo>
                    <a:pt x="66" y="433"/>
                    <a:pt x="48" y="439"/>
                    <a:pt x="36" y="451"/>
                  </a:cubicBezTo>
                  <a:cubicBezTo>
                    <a:pt x="1" y="475"/>
                    <a:pt x="1" y="522"/>
                    <a:pt x="24" y="558"/>
                  </a:cubicBezTo>
                  <a:cubicBezTo>
                    <a:pt x="370" y="963"/>
                    <a:pt x="667" y="1499"/>
                    <a:pt x="905" y="2154"/>
                  </a:cubicBezTo>
                  <a:cubicBezTo>
                    <a:pt x="917" y="2177"/>
                    <a:pt x="941" y="2201"/>
                    <a:pt x="977" y="2201"/>
                  </a:cubicBezTo>
                  <a:cubicBezTo>
                    <a:pt x="1013" y="2201"/>
                    <a:pt x="1036" y="2177"/>
                    <a:pt x="1048" y="2142"/>
                  </a:cubicBezTo>
                  <a:cubicBezTo>
                    <a:pt x="1215" y="1511"/>
                    <a:pt x="1489" y="844"/>
                    <a:pt x="1882" y="118"/>
                  </a:cubicBezTo>
                  <a:cubicBezTo>
                    <a:pt x="1906" y="82"/>
                    <a:pt x="1894" y="34"/>
                    <a:pt x="1858" y="10"/>
                  </a:cubicBezTo>
                  <a:cubicBezTo>
                    <a:pt x="1848" y="4"/>
                    <a:pt x="1837" y="1"/>
                    <a:pt x="1826"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86489" y="3468355"/>
              <a:ext cx="204032" cy="203809"/>
            </a:xfrm>
            <a:custGeom>
              <a:avLst/>
              <a:gdLst/>
              <a:ahLst/>
              <a:cxnLst/>
              <a:rect l="l" t="t" r="r" b="b"/>
              <a:pathLst>
                <a:path w="3656" h="3652" extrusionOk="0">
                  <a:moveTo>
                    <a:pt x="3565" y="1"/>
                  </a:moveTo>
                  <a:cubicBezTo>
                    <a:pt x="3540" y="1"/>
                    <a:pt x="3516" y="9"/>
                    <a:pt x="3501" y="32"/>
                  </a:cubicBezTo>
                  <a:cubicBezTo>
                    <a:pt x="2977" y="865"/>
                    <a:pt x="2441" y="1973"/>
                    <a:pt x="1893" y="3413"/>
                  </a:cubicBezTo>
                  <a:cubicBezTo>
                    <a:pt x="1393" y="2556"/>
                    <a:pt x="810" y="1746"/>
                    <a:pt x="131" y="949"/>
                  </a:cubicBezTo>
                  <a:cubicBezTo>
                    <a:pt x="118" y="929"/>
                    <a:pt x="98" y="920"/>
                    <a:pt x="78" y="920"/>
                  </a:cubicBezTo>
                  <a:cubicBezTo>
                    <a:pt x="62" y="920"/>
                    <a:pt x="47" y="926"/>
                    <a:pt x="36" y="937"/>
                  </a:cubicBezTo>
                  <a:cubicBezTo>
                    <a:pt x="0" y="961"/>
                    <a:pt x="0" y="1008"/>
                    <a:pt x="24" y="1044"/>
                  </a:cubicBezTo>
                  <a:cubicBezTo>
                    <a:pt x="726" y="1877"/>
                    <a:pt x="1322" y="2723"/>
                    <a:pt x="1846" y="3616"/>
                  </a:cubicBezTo>
                  <a:cubicBezTo>
                    <a:pt x="1857" y="3639"/>
                    <a:pt x="1881" y="3651"/>
                    <a:pt x="1905" y="3651"/>
                  </a:cubicBezTo>
                  <a:lnTo>
                    <a:pt x="1917" y="3651"/>
                  </a:lnTo>
                  <a:cubicBezTo>
                    <a:pt x="1941" y="3651"/>
                    <a:pt x="1965" y="3639"/>
                    <a:pt x="1977" y="3604"/>
                  </a:cubicBezTo>
                  <a:cubicBezTo>
                    <a:pt x="2548" y="2115"/>
                    <a:pt x="3084" y="972"/>
                    <a:pt x="3632" y="115"/>
                  </a:cubicBezTo>
                  <a:cubicBezTo>
                    <a:pt x="3655" y="79"/>
                    <a:pt x="3643" y="32"/>
                    <a:pt x="3608" y="8"/>
                  </a:cubicBezTo>
                  <a:cubicBezTo>
                    <a:pt x="3595" y="4"/>
                    <a:pt x="3580" y="1"/>
                    <a:pt x="3565"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61878" y="3681155"/>
              <a:ext cx="291092" cy="236177"/>
            </a:xfrm>
            <a:custGeom>
              <a:avLst/>
              <a:gdLst/>
              <a:ahLst/>
              <a:cxnLst/>
              <a:rect l="l" t="t" r="r" b="b"/>
              <a:pathLst>
                <a:path w="5216" h="4232" extrusionOk="0">
                  <a:moveTo>
                    <a:pt x="5138" y="0"/>
                  </a:moveTo>
                  <a:cubicBezTo>
                    <a:pt x="5118" y="0"/>
                    <a:pt x="5098" y="9"/>
                    <a:pt x="5085" y="29"/>
                  </a:cubicBezTo>
                  <a:cubicBezTo>
                    <a:pt x="4287" y="981"/>
                    <a:pt x="3525" y="2267"/>
                    <a:pt x="2739" y="3970"/>
                  </a:cubicBezTo>
                  <a:cubicBezTo>
                    <a:pt x="2215" y="2791"/>
                    <a:pt x="1132" y="1672"/>
                    <a:pt x="132" y="731"/>
                  </a:cubicBezTo>
                  <a:cubicBezTo>
                    <a:pt x="120" y="719"/>
                    <a:pt x="102" y="713"/>
                    <a:pt x="82" y="713"/>
                  </a:cubicBezTo>
                  <a:cubicBezTo>
                    <a:pt x="63" y="713"/>
                    <a:pt x="42" y="719"/>
                    <a:pt x="24" y="731"/>
                  </a:cubicBezTo>
                  <a:cubicBezTo>
                    <a:pt x="1" y="767"/>
                    <a:pt x="1" y="815"/>
                    <a:pt x="36" y="838"/>
                  </a:cubicBezTo>
                  <a:cubicBezTo>
                    <a:pt x="1060" y="1815"/>
                    <a:pt x="2179" y="2970"/>
                    <a:pt x="2668" y="4184"/>
                  </a:cubicBezTo>
                  <a:cubicBezTo>
                    <a:pt x="2679" y="4208"/>
                    <a:pt x="2715" y="4232"/>
                    <a:pt x="2739" y="4232"/>
                  </a:cubicBezTo>
                  <a:cubicBezTo>
                    <a:pt x="2775" y="4232"/>
                    <a:pt x="2799" y="4220"/>
                    <a:pt x="2810" y="4184"/>
                  </a:cubicBezTo>
                  <a:cubicBezTo>
                    <a:pt x="3608" y="2422"/>
                    <a:pt x="4382" y="1089"/>
                    <a:pt x="5192" y="124"/>
                  </a:cubicBezTo>
                  <a:cubicBezTo>
                    <a:pt x="5216" y="88"/>
                    <a:pt x="5216" y="41"/>
                    <a:pt x="5180" y="17"/>
                  </a:cubicBezTo>
                  <a:cubicBezTo>
                    <a:pt x="5169" y="6"/>
                    <a:pt x="5154" y="0"/>
                    <a:pt x="5138"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45247" y="3949038"/>
              <a:ext cx="361521" cy="214803"/>
            </a:xfrm>
            <a:custGeom>
              <a:avLst/>
              <a:gdLst/>
              <a:ahLst/>
              <a:cxnLst/>
              <a:rect l="l" t="t" r="r" b="b"/>
              <a:pathLst>
                <a:path w="6478" h="3849" extrusionOk="0">
                  <a:moveTo>
                    <a:pt x="6393" y="0"/>
                  </a:moveTo>
                  <a:cubicBezTo>
                    <a:pt x="6374" y="0"/>
                    <a:pt x="6353" y="9"/>
                    <a:pt x="6335" y="27"/>
                  </a:cubicBezTo>
                  <a:cubicBezTo>
                    <a:pt x="5097" y="1349"/>
                    <a:pt x="4180" y="2504"/>
                    <a:pt x="3454" y="3647"/>
                  </a:cubicBezTo>
                  <a:cubicBezTo>
                    <a:pt x="2561" y="2480"/>
                    <a:pt x="1215" y="1361"/>
                    <a:pt x="132" y="503"/>
                  </a:cubicBezTo>
                  <a:cubicBezTo>
                    <a:pt x="116" y="493"/>
                    <a:pt x="97" y="487"/>
                    <a:pt x="80" y="487"/>
                  </a:cubicBezTo>
                  <a:cubicBezTo>
                    <a:pt x="58" y="487"/>
                    <a:pt x="38" y="496"/>
                    <a:pt x="25" y="515"/>
                  </a:cubicBezTo>
                  <a:cubicBezTo>
                    <a:pt x="1" y="551"/>
                    <a:pt x="1" y="587"/>
                    <a:pt x="37" y="622"/>
                  </a:cubicBezTo>
                  <a:cubicBezTo>
                    <a:pt x="1144" y="1492"/>
                    <a:pt x="2525" y="2635"/>
                    <a:pt x="3394" y="3825"/>
                  </a:cubicBezTo>
                  <a:cubicBezTo>
                    <a:pt x="3418" y="3837"/>
                    <a:pt x="3430" y="3849"/>
                    <a:pt x="3454" y="3849"/>
                  </a:cubicBezTo>
                  <a:lnTo>
                    <a:pt x="3466" y="3849"/>
                  </a:lnTo>
                  <a:cubicBezTo>
                    <a:pt x="3489" y="3849"/>
                    <a:pt x="3513" y="3837"/>
                    <a:pt x="3525" y="3813"/>
                  </a:cubicBezTo>
                  <a:cubicBezTo>
                    <a:pt x="4251" y="2646"/>
                    <a:pt x="5180" y="1480"/>
                    <a:pt x="6454" y="122"/>
                  </a:cubicBezTo>
                  <a:cubicBezTo>
                    <a:pt x="6478" y="99"/>
                    <a:pt x="6478" y="51"/>
                    <a:pt x="6442" y="27"/>
                  </a:cubicBezTo>
                  <a:cubicBezTo>
                    <a:pt x="6430" y="9"/>
                    <a:pt x="6412" y="0"/>
                    <a:pt x="6393"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43964" y="4247951"/>
              <a:ext cx="400698" cy="191699"/>
            </a:xfrm>
            <a:custGeom>
              <a:avLst/>
              <a:gdLst/>
              <a:ahLst/>
              <a:cxnLst/>
              <a:rect l="l" t="t" r="r" b="b"/>
              <a:pathLst>
                <a:path w="7180" h="3435" extrusionOk="0">
                  <a:moveTo>
                    <a:pt x="77" y="0"/>
                  </a:moveTo>
                  <a:cubicBezTo>
                    <a:pt x="57" y="0"/>
                    <a:pt x="37" y="9"/>
                    <a:pt x="24" y="29"/>
                  </a:cubicBezTo>
                  <a:cubicBezTo>
                    <a:pt x="0" y="65"/>
                    <a:pt x="12" y="112"/>
                    <a:pt x="48" y="136"/>
                  </a:cubicBezTo>
                  <a:cubicBezTo>
                    <a:pt x="1667" y="1219"/>
                    <a:pt x="3191" y="2279"/>
                    <a:pt x="3905" y="3398"/>
                  </a:cubicBezTo>
                  <a:cubicBezTo>
                    <a:pt x="3917" y="3410"/>
                    <a:pt x="3941" y="3434"/>
                    <a:pt x="3965" y="3434"/>
                  </a:cubicBezTo>
                  <a:cubicBezTo>
                    <a:pt x="3989" y="3434"/>
                    <a:pt x="4013" y="3422"/>
                    <a:pt x="4024" y="3398"/>
                  </a:cubicBezTo>
                  <a:cubicBezTo>
                    <a:pt x="4632" y="2493"/>
                    <a:pt x="5846" y="1339"/>
                    <a:pt x="7144" y="124"/>
                  </a:cubicBezTo>
                  <a:cubicBezTo>
                    <a:pt x="7180" y="100"/>
                    <a:pt x="7180" y="53"/>
                    <a:pt x="7156" y="29"/>
                  </a:cubicBezTo>
                  <a:cubicBezTo>
                    <a:pt x="7136" y="9"/>
                    <a:pt x="7113" y="0"/>
                    <a:pt x="7092" y="0"/>
                  </a:cubicBezTo>
                  <a:cubicBezTo>
                    <a:pt x="7075" y="0"/>
                    <a:pt x="7059" y="6"/>
                    <a:pt x="7049" y="17"/>
                  </a:cubicBezTo>
                  <a:cubicBezTo>
                    <a:pt x="5787" y="1196"/>
                    <a:pt x="4596" y="2327"/>
                    <a:pt x="3965" y="3220"/>
                  </a:cubicBezTo>
                  <a:cubicBezTo>
                    <a:pt x="3215" y="2112"/>
                    <a:pt x="1715" y="1077"/>
                    <a:pt x="119" y="17"/>
                  </a:cubicBezTo>
                  <a:cubicBezTo>
                    <a:pt x="108" y="6"/>
                    <a:pt x="93" y="0"/>
                    <a:pt x="7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449281" y="3537223"/>
              <a:ext cx="729627" cy="1896395"/>
            </a:xfrm>
            <a:custGeom>
              <a:avLst/>
              <a:gdLst/>
              <a:ahLst/>
              <a:cxnLst/>
              <a:rect l="l" t="t" r="r" b="b"/>
              <a:pathLst>
                <a:path w="13074" h="33981" extrusionOk="0">
                  <a:moveTo>
                    <a:pt x="11252" y="0"/>
                  </a:moveTo>
                  <a:lnTo>
                    <a:pt x="11252" y="0"/>
                  </a:lnTo>
                  <a:cubicBezTo>
                    <a:pt x="4227" y="7597"/>
                    <a:pt x="786" y="19288"/>
                    <a:pt x="0" y="33981"/>
                  </a:cubicBezTo>
                  <a:lnTo>
                    <a:pt x="5477" y="33981"/>
                  </a:lnTo>
                  <a:cubicBezTo>
                    <a:pt x="12930" y="19265"/>
                    <a:pt x="13073" y="8513"/>
                    <a:pt x="11252"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445263" y="3532982"/>
              <a:ext cx="765511" cy="1904654"/>
            </a:xfrm>
            <a:custGeom>
              <a:avLst/>
              <a:gdLst/>
              <a:ahLst/>
              <a:cxnLst/>
              <a:rect l="l" t="t" r="r" b="b"/>
              <a:pathLst>
                <a:path w="13717" h="34129" extrusionOk="0">
                  <a:moveTo>
                    <a:pt x="11288" y="231"/>
                  </a:moveTo>
                  <a:lnTo>
                    <a:pt x="11288" y="231"/>
                  </a:lnTo>
                  <a:cubicBezTo>
                    <a:pt x="13550" y="10982"/>
                    <a:pt x="11705" y="21710"/>
                    <a:pt x="5501" y="33985"/>
                  </a:cubicBezTo>
                  <a:lnTo>
                    <a:pt x="155" y="33985"/>
                  </a:lnTo>
                  <a:cubicBezTo>
                    <a:pt x="989" y="18531"/>
                    <a:pt x="4632" y="7482"/>
                    <a:pt x="11288" y="231"/>
                  </a:cubicBezTo>
                  <a:close/>
                  <a:moveTo>
                    <a:pt x="11324" y="0"/>
                  </a:moveTo>
                  <a:cubicBezTo>
                    <a:pt x="11305" y="0"/>
                    <a:pt x="11284" y="8"/>
                    <a:pt x="11276" y="17"/>
                  </a:cubicBezTo>
                  <a:cubicBezTo>
                    <a:pt x="7847" y="3720"/>
                    <a:pt x="5156" y="8554"/>
                    <a:pt x="3287" y="14388"/>
                  </a:cubicBezTo>
                  <a:cubicBezTo>
                    <a:pt x="1513" y="19912"/>
                    <a:pt x="406" y="26532"/>
                    <a:pt x="1" y="34057"/>
                  </a:cubicBezTo>
                  <a:cubicBezTo>
                    <a:pt x="1" y="34069"/>
                    <a:pt x="1" y="34092"/>
                    <a:pt x="25" y="34104"/>
                  </a:cubicBezTo>
                  <a:cubicBezTo>
                    <a:pt x="36" y="34128"/>
                    <a:pt x="48" y="34128"/>
                    <a:pt x="72" y="34128"/>
                  </a:cubicBezTo>
                  <a:lnTo>
                    <a:pt x="5549" y="34128"/>
                  </a:lnTo>
                  <a:cubicBezTo>
                    <a:pt x="5573" y="34128"/>
                    <a:pt x="5597" y="34116"/>
                    <a:pt x="5609" y="34092"/>
                  </a:cubicBezTo>
                  <a:cubicBezTo>
                    <a:pt x="11883" y="21710"/>
                    <a:pt x="13717" y="10899"/>
                    <a:pt x="11395" y="53"/>
                  </a:cubicBezTo>
                  <a:cubicBezTo>
                    <a:pt x="11395" y="29"/>
                    <a:pt x="11371" y="5"/>
                    <a:pt x="11347" y="5"/>
                  </a:cubicBezTo>
                  <a:cubicBezTo>
                    <a:pt x="11340" y="1"/>
                    <a:pt x="11332" y="0"/>
                    <a:pt x="1132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84169" y="3533038"/>
              <a:ext cx="497691" cy="1904598"/>
            </a:xfrm>
            <a:custGeom>
              <a:avLst/>
              <a:gdLst/>
              <a:ahLst/>
              <a:cxnLst/>
              <a:rect l="l" t="t" r="r" b="b"/>
              <a:pathLst>
                <a:path w="8918" h="34128" extrusionOk="0">
                  <a:moveTo>
                    <a:pt x="8839" y="1"/>
                  </a:moveTo>
                  <a:cubicBezTo>
                    <a:pt x="8807" y="1"/>
                    <a:pt x="8773" y="22"/>
                    <a:pt x="8763" y="52"/>
                  </a:cubicBezTo>
                  <a:cubicBezTo>
                    <a:pt x="5120" y="10755"/>
                    <a:pt x="2179" y="22185"/>
                    <a:pt x="12" y="34044"/>
                  </a:cubicBezTo>
                  <a:cubicBezTo>
                    <a:pt x="0" y="34080"/>
                    <a:pt x="36" y="34127"/>
                    <a:pt x="72" y="34127"/>
                  </a:cubicBezTo>
                  <a:lnTo>
                    <a:pt x="83" y="34127"/>
                  </a:lnTo>
                  <a:cubicBezTo>
                    <a:pt x="119" y="34127"/>
                    <a:pt x="155" y="34103"/>
                    <a:pt x="155" y="34068"/>
                  </a:cubicBezTo>
                  <a:cubicBezTo>
                    <a:pt x="2322" y="22221"/>
                    <a:pt x="5263" y="10791"/>
                    <a:pt x="8906" y="99"/>
                  </a:cubicBezTo>
                  <a:cubicBezTo>
                    <a:pt x="8918" y="63"/>
                    <a:pt x="8894" y="16"/>
                    <a:pt x="8858" y="4"/>
                  </a:cubicBezTo>
                  <a:cubicBezTo>
                    <a:pt x="8852" y="2"/>
                    <a:pt x="8845" y="1"/>
                    <a:pt x="8839"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913045" y="3734341"/>
              <a:ext cx="209390" cy="179030"/>
            </a:xfrm>
            <a:custGeom>
              <a:avLst/>
              <a:gdLst/>
              <a:ahLst/>
              <a:cxnLst/>
              <a:rect l="l" t="t" r="r" b="b"/>
              <a:pathLst>
                <a:path w="3752" h="3208" extrusionOk="0">
                  <a:moveTo>
                    <a:pt x="82" y="0"/>
                  </a:moveTo>
                  <a:cubicBezTo>
                    <a:pt x="71" y="0"/>
                    <a:pt x="60" y="2"/>
                    <a:pt x="48" y="5"/>
                  </a:cubicBezTo>
                  <a:cubicBezTo>
                    <a:pt x="13" y="16"/>
                    <a:pt x="1" y="52"/>
                    <a:pt x="13" y="100"/>
                  </a:cubicBezTo>
                  <a:cubicBezTo>
                    <a:pt x="417" y="1231"/>
                    <a:pt x="656" y="2219"/>
                    <a:pt x="715" y="3136"/>
                  </a:cubicBezTo>
                  <a:cubicBezTo>
                    <a:pt x="715" y="3172"/>
                    <a:pt x="739" y="3195"/>
                    <a:pt x="763" y="3207"/>
                  </a:cubicBezTo>
                  <a:lnTo>
                    <a:pt x="787" y="3207"/>
                  </a:lnTo>
                  <a:cubicBezTo>
                    <a:pt x="810" y="3207"/>
                    <a:pt x="822" y="3207"/>
                    <a:pt x="846" y="3195"/>
                  </a:cubicBezTo>
                  <a:cubicBezTo>
                    <a:pt x="1751" y="2338"/>
                    <a:pt x="2692" y="1624"/>
                    <a:pt x="3704" y="1005"/>
                  </a:cubicBezTo>
                  <a:cubicBezTo>
                    <a:pt x="3739" y="981"/>
                    <a:pt x="3751" y="933"/>
                    <a:pt x="3727" y="898"/>
                  </a:cubicBezTo>
                  <a:cubicBezTo>
                    <a:pt x="3720" y="874"/>
                    <a:pt x="3697" y="861"/>
                    <a:pt x="3672" y="861"/>
                  </a:cubicBezTo>
                  <a:cubicBezTo>
                    <a:pt x="3659" y="861"/>
                    <a:pt x="3645" y="865"/>
                    <a:pt x="3632" y="874"/>
                  </a:cubicBezTo>
                  <a:cubicBezTo>
                    <a:pt x="2644" y="1469"/>
                    <a:pt x="1739" y="2160"/>
                    <a:pt x="858" y="2981"/>
                  </a:cubicBezTo>
                  <a:cubicBezTo>
                    <a:pt x="775" y="2088"/>
                    <a:pt x="536" y="1124"/>
                    <a:pt x="144" y="40"/>
                  </a:cubicBezTo>
                  <a:cubicBezTo>
                    <a:pt x="135" y="13"/>
                    <a:pt x="112" y="0"/>
                    <a:pt x="8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12033" y="3898140"/>
              <a:ext cx="323684" cy="285009"/>
            </a:xfrm>
            <a:custGeom>
              <a:avLst/>
              <a:gdLst/>
              <a:ahLst/>
              <a:cxnLst/>
              <a:rect l="l" t="t" r="r" b="b"/>
              <a:pathLst>
                <a:path w="5800" h="5107" extrusionOk="0">
                  <a:moveTo>
                    <a:pt x="92" y="1"/>
                  </a:moveTo>
                  <a:cubicBezTo>
                    <a:pt x="81" y="1"/>
                    <a:pt x="70" y="4"/>
                    <a:pt x="60" y="10"/>
                  </a:cubicBezTo>
                  <a:cubicBezTo>
                    <a:pt x="25" y="22"/>
                    <a:pt x="1" y="58"/>
                    <a:pt x="13" y="106"/>
                  </a:cubicBezTo>
                  <a:cubicBezTo>
                    <a:pt x="632" y="1689"/>
                    <a:pt x="989" y="3344"/>
                    <a:pt x="1108" y="5035"/>
                  </a:cubicBezTo>
                  <a:cubicBezTo>
                    <a:pt x="1108" y="5071"/>
                    <a:pt x="1120" y="5094"/>
                    <a:pt x="1156" y="5106"/>
                  </a:cubicBezTo>
                  <a:lnTo>
                    <a:pt x="1180" y="5106"/>
                  </a:lnTo>
                  <a:cubicBezTo>
                    <a:pt x="1203" y="5106"/>
                    <a:pt x="1215" y="5106"/>
                    <a:pt x="1227" y="5082"/>
                  </a:cubicBezTo>
                  <a:cubicBezTo>
                    <a:pt x="2335" y="4094"/>
                    <a:pt x="3775" y="3046"/>
                    <a:pt x="5752" y="1784"/>
                  </a:cubicBezTo>
                  <a:cubicBezTo>
                    <a:pt x="5787" y="1772"/>
                    <a:pt x="5799" y="1725"/>
                    <a:pt x="5775" y="1689"/>
                  </a:cubicBezTo>
                  <a:cubicBezTo>
                    <a:pt x="5760" y="1666"/>
                    <a:pt x="5735" y="1653"/>
                    <a:pt x="5709" y="1653"/>
                  </a:cubicBezTo>
                  <a:cubicBezTo>
                    <a:pt x="5695" y="1653"/>
                    <a:pt x="5681" y="1657"/>
                    <a:pt x="5668" y="1665"/>
                  </a:cubicBezTo>
                  <a:cubicBezTo>
                    <a:pt x="3763" y="2892"/>
                    <a:pt x="2346" y="3916"/>
                    <a:pt x="1239" y="4880"/>
                  </a:cubicBezTo>
                  <a:cubicBezTo>
                    <a:pt x="1120" y="3225"/>
                    <a:pt x="751" y="1606"/>
                    <a:pt x="156" y="46"/>
                  </a:cubicBezTo>
                  <a:cubicBezTo>
                    <a:pt x="147" y="20"/>
                    <a:pt x="120" y="1"/>
                    <a:pt x="92"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703095" y="4127013"/>
              <a:ext cx="424639" cy="293324"/>
            </a:xfrm>
            <a:custGeom>
              <a:avLst/>
              <a:gdLst/>
              <a:ahLst/>
              <a:cxnLst/>
              <a:rect l="l" t="t" r="r" b="b"/>
              <a:pathLst>
                <a:path w="7609" h="5256" extrusionOk="0">
                  <a:moveTo>
                    <a:pt x="88" y="1"/>
                  </a:moveTo>
                  <a:cubicBezTo>
                    <a:pt x="78" y="1"/>
                    <a:pt x="69" y="2"/>
                    <a:pt x="60" y="5"/>
                  </a:cubicBezTo>
                  <a:cubicBezTo>
                    <a:pt x="24" y="17"/>
                    <a:pt x="0" y="65"/>
                    <a:pt x="12" y="100"/>
                  </a:cubicBezTo>
                  <a:cubicBezTo>
                    <a:pt x="810" y="1958"/>
                    <a:pt x="1620" y="3898"/>
                    <a:pt x="1905" y="5196"/>
                  </a:cubicBezTo>
                  <a:cubicBezTo>
                    <a:pt x="1917" y="5220"/>
                    <a:pt x="1929" y="5244"/>
                    <a:pt x="1953" y="5256"/>
                  </a:cubicBezTo>
                  <a:lnTo>
                    <a:pt x="1977" y="5256"/>
                  </a:lnTo>
                  <a:cubicBezTo>
                    <a:pt x="2001" y="5256"/>
                    <a:pt x="2012" y="5256"/>
                    <a:pt x="2024" y="5244"/>
                  </a:cubicBezTo>
                  <a:cubicBezTo>
                    <a:pt x="3739" y="3958"/>
                    <a:pt x="5596" y="2863"/>
                    <a:pt x="7561" y="2005"/>
                  </a:cubicBezTo>
                  <a:cubicBezTo>
                    <a:pt x="7597" y="1993"/>
                    <a:pt x="7608" y="1946"/>
                    <a:pt x="7597" y="1910"/>
                  </a:cubicBezTo>
                  <a:cubicBezTo>
                    <a:pt x="7588" y="1884"/>
                    <a:pt x="7561" y="1865"/>
                    <a:pt x="7533" y="1865"/>
                  </a:cubicBezTo>
                  <a:cubicBezTo>
                    <a:pt x="7522" y="1865"/>
                    <a:pt x="7511" y="1868"/>
                    <a:pt x="7501" y="1874"/>
                  </a:cubicBezTo>
                  <a:cubicBezTo>
                    <a:pt x="5572" y="2720"/>
                    <a:pt x="3727" y="3791"/>
                    <a:pt x="2024" y="5053"/>
                  </a:cubicBezTo>
                  <a:cubicBezTo>
                    <a:pt x="1715" y="3744"/>
                    <a:pt x="929" y="1862"/>
                    <a:pt x="155" y="41"/>
                  </a:cubicBezTo>
                  <a:cubicBezTo>
                    <a:pt x="146" y="14"/>
                    <a:pt x="117" y="1"/>
                    <a:pt x="88"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600074" y="4423749"/>
              <a:ext cx="476484" cy="318214"/>
            </a:xfrm>
            <a:custGeom>
              <a:avLst/>
              <a:gdLst/>
              <a:ahLst/>
              <a:cxnLst/>
              <a:rect l="l" t="t" r="r" b="b"/>
              <a:pathLst>
                <a:path w="8538" h="5702" extrusionOk="0">
                  <a:moveTo>
                    <a:pt x="92" y="1"/>
                  </a:moveTo>
                  <a:cubicBezTo>
                    <a:pt x="81" y="1"/>
                    <a:pt x="70" y="4"/>
                    <a:pt x="60" y="10"/>
                  </a:cubicBezTo>
                  <a:cubicBezTo>
                    <a:pt x="25" y="22"/>
                    <a:pt x="1" y="70"/>
                    <a:pt x="25" y="105"/>
                  </a:cubicBezTo>
                  <a:cubicBezTo>
                    <a:pt x="930" y="1891"/>
                    <a:pt x="1918" y="3939"/>
                    <a:pt x="2323" y="5642"/>
                  </a:cubicBezTo>
                  <a:cubicBezTo>
                    <a:pt x="2334" y="5666"/>
                    <a:pt x="2346" y="5689"/>
                    <a:pt x="2370" y="5689"/>
                  </a:cubicBezTo>
                  <a:cubicBezTo>
                    <a:pt x="2382" y="5701"/>
                    <a:pt x="2394" y="5701"/>
                    <a:pt x="2394" y="5701"/>
                  </a:cubicBezTo>
                  <a:cubicBezTo>
                    <a:pt x="2418" y="5701"/>
                    <a:pt x="2430" y="5689"/>
                    <a:pt x="2442" y="5678"/>
                  </a:cubicBezTo>
                  <a:cubicBezTo>
                    <a:pt x="4109" y="4380"/>
                    <a:pt x="6537" y="3451"/>
                    <a:pt x="8478" y="2784"/>
                  </a:cubicBezTo>
                  <a:cubicBezTo>
                    <a:pt x="8514" y="2772"/>
                    <a:pt x="8538" y="2737"/>
                    <a:pt x="8514" y="2689"/>
                  </a:cubicBezTo>
                  <a:cubicBezTo>
                    <a:pt x="8504" y="2660"/>
                    <a:pt x="8478" y="2638"/>
                    <a:pt x="8449" y="2638"/>
                  </a:cubicBezTo>
                  <a:cubicBezTo>
                    <a:pt x="8443" y="2638"/>
                    <a:pt x="8437" y="2639"/>
                    <a:pt x="8430" y="2641"/>
                  </a:cubicBezTo>
                  <a:cubicBezTo>
                    <a:pt x="6514" y="3296"/>
                    <a:pt x="4120" y="4213"/>
                    <a:pt x="2442" y="5499"/>
                  </a:cubicBezTo>
                  <a:cubicBezTo>
                    <a:pt x="2013" y="3808"/>
                    <a:pt x="1049" y="1796"/>
                    <a:pt x="156" y="46"/>
                  </a:cubicBezTo>
                  <a:cubicBezTo>
                    <a:pt x="147" y="20"/>
                    <a:pt x="120" y="1"/>
                    <a:pt x="92"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a:off x="8031549" y="3342101"/>
            <a:ext cx="1928325" cy="2247935"/>
            <a:chOff x="7879149" y="3189701"/>
            <a:chExt cx="1928325" cy="2247935"/>
          </a:xfrm>
        </p:grpSpPr>
        <p:sp>
          <p:nvSpPr>
            <p:cNvPr id="53" name="Google Shape;53;p2"/>
            <p:cNvSpPr/>
            <p:nvPr/>
          </p:nvSpPr>
          <p:spPr>
            <a:xfrm flipH="1">
              <a:off x="8622011" y="3488056"/>
              <a:ext cx="1180775" cy="1913025"/>
            </a:xfrm>
            <a:custGeom>
              <a:avLst/>
              <a:gdLst/>
              <a:ahLst/>
              <a:cxnLst/>
              <a:rect l="l" t="t" r="r" b="b"/>
              <a:pathLst>
                <a:path w="21158" h="34279" extrusionOk="0">
                  <a:moveTo>
                    <a:pt x="0" y="0"/>
                  </a:moveTo>
                  <a:cubicBezTo>
                    <a:pt x="322" y="13526"/>
                    <a:pt x="8418" y="26039"/>
                    <a:pt x="16228" y="34278"/>
                  </a:cubicBezTo>
                  <a:lnTo>
                    <a:pt x="21158" y="33385"/>
                  </a:lnTo>
                  <a:cubicBezTo>
                    <a:pt x="18264" y="19467"/>
                    <a:pt x="9954" y="7513"/>
                    <a:pt x="0"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flipH="1">
              <a:off x="8618049" y="3483647"/>
              <a:ext cx="1189425" cy="1922066"/>
            </a:xfrm>
            <a:custGeom>
              <a:avLst/>
              <a:gdLst/>
              <a:ahLst/>
              <a:cxnLst/>
              <a:rect l="l" t="t" r="r" b="b"/>
              <a:pathLst>
                <a:path w="21313" h="34441" extrusionOk="0">
                  <a:moveTo>
                    <a:pt x="156" y="234"/>
                  </a:moveTo>
                  <a:lnTo>
                    <a:pt x="156" y="234"/>
                  </a:lnTo>
                  <a:cubicBezTo>
                    <a:pt x="10776" y="8295"/>
                    <a:pt x="18420" y="20379"/>
                    <a:pt x="21158" y="33405"/>
                  </a:cubicBezTo>
                  <a:lnTo>
                    <a:pt x="16336" y="34286"/>
                  </a:lnTo>
                  <a:cubicBezTo>
                    <a:pt x="11597" y="29273"/>
                    <a:pt x="608" y="15998"/>
                    <a:pt x="156" y="234"/>
                  </a:cubicBezTo>
                  <a:close/>
                  <a:moveTo>
                    <a:pt x="82" y="0"/>
                  </a:moveTo>
                  <a:cubicBezTo>
                    <a:pt x="70" y="0"/>
                    <a:pt x="58" y="3"/>
                    <a:pt x="48" y="8"/>
                  </a:cubicBezTo>
                  <a:cubicBezTo>
                    <a:pt x="25" y="20"/>
                    <a:pt x="1" y="56"/>
                    <a:pt x="1" y="79"/>
                  </a:cubicBezTo>
                  <a:cubicBezTo>
                    <a:pt x="156" y="6294"/>
                    <a:pt x="1941" y="12736"/>
                    <a:pt x="5323" y="19236"/>
                  </a:cubicBezTo>
                  <a:cubicBezTo>
                    <a:pt x="8788" y="25892"/>
                    <a:pt x="13181" y="31166"/>
                    <a:pt x="16265" y="34417"/>
                  </a:cubicBezTo>
                  <a:cubicBezTo>
                    <a:pt x="16277" y="34429"/>
                    <a:pt x="16289" y="34441"/>
                    <a:pt x="16312" y="34441"/>
                  </a:cubicBezTo>
                  <a:lnTo>
                    <a:pt x="16324" y="34441"/>
                  </a:lnTo>
                  <a:lnTo>
                    <a:pt x="21253" y="33536"/>
                  </a:lnTo>
                  <a:cubicBezTo>
                    <a:pt x="21277" y="33536"/>
                    <a:pt x="21289" y="33524"/>
                    <a:pt x="21301" y="33512"/>
                  </a:cubicBezTo>
                  <a:cubicBezTo>
                    <a:pt x="21313" y="33488"/>
                    <a:pt x="21313" y="33476"/>
                    <a:pt x="21313" y="33452"/>
                  </a:cubicBezTo>
                  <a:cubicBezTo>
                    <a:pt x="19908" y="26725"/>
                    <a:pt x="17241" y="20284"/>
                    <a:pt x="13371" y="14331"/>
                  </a:cubicBezTo>
                  <a:cubicBezTo>
                    <a:pt x="9776" y="8795"/>
                    <a:pt x="5192" y="3842"/>
                    <a:pt x="120" y="20"/>
                  </a:cubicBezTo>
                  <a:cubicBezTo>
                    <a:pt x="113" y="6"/>
                    <a:pt x="98" y="0"/>
                    <a:pt x="8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flipH="1">
              <a:off x="8750927" y="3483814"/>
              <a:ext cx="1056548" cy="1896004"/>
            </a:xfrm>
            <a:custGeom>
              <a:avLst/>
              <a:gdLst/>
              <a:ahLst/>
              <a:cxnLst/>
              <a:rect l="l" t="t" r="r" b="b"/>
              <a:pathLst>
                <a:path w="18932" h="33974" extrusionOk="0">
                  <a:moveTo>
                    <a:pt x="77" y="0"/>
                  </a:moveTo>
                  <a:cubicBezTo>
                    <a:pt x="67" y="0"/>
                    <a:pt x="57" y="2"/>
                    <a:pt x="48" y="5"/>
                  </a:cubicBezTo>
                  <a:cubicBezTo>
                    <a:pt x="13" y="29"/>
                    <a:pt x="1" y="76"/>
                    <a:pt x="13" y="112"/>
                  </a:cubicBezTo>
                  <a:cubicBezTo>
                    <a:pt x="6644" y="12756"/>
                    <a:pt x="13312" y="24770"/>
                    <a:pt x="18789" y="33938"/>
                  </a:cubicBezTo>
                  <a:cubicBezTo>
                    <a:pt x="18801" y="33961"/>
                    <a:pt x="18825" y="33973"/>
                    <a:pt x="18848" y="33973"/>
                  </a:cubicBezTo>
                  <a:cubicBezTo>
                    <a:pt x="18860" y="33973"/>
                    <a:pt x="18872" y="33973"/>
                    <a:pt x="18884" y="33961"/>
                  </a:cubicBezTo>
                  <a:cubicBezTo>
                    <a:pt x="18920" y="33950"/>
                    <a:pt x="18932" y="33902"/>
                    <a:pt x="18908" y="33866"/>
                  </a:cubicBezTo>
                  <a:cubicBezTo>
                    <a:pt x="13443" y="24698"/>
                    <a:pt x="6775" y="12685"/>
                    <a:pt x="144" y="41"/>
                  </a:cubicBezTo>
                  <a:cubicBezTo>
                    <a:pt x="135" y="14"/>
                    <a:pt x="106" y="0"/>
                    <a:pt x="7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flipH="1">
              <a:off x="9621356" y="3628750"/>
              <a:ext cx="167478" cy="178975"/>
            </a:xfrm>
            <a:custGeom>
              <a:avLst/>
              <a:gdLst/>
              <a:ahLst/>
              <a:cxnLst/>
              <a:rect l="l" t="t" r="r" b="b"/>
              <a:pathLst>
                <a:path w="3001" h="3207" extrusionOk="0">
                  <a:moveTo>
                    <a:pt x="2917" y="0"/>
                  </a:moveTo>
                  <a:cubicBezTo>
                    <a:pt x="2881" y="0"/>
                    <a:pt x="2856" y="22"/>
                    <a:pt x="2846" y="51"/>
                  </a:cubicBezTo>
                  <a:cubicBezTo>
                    <a:pt x="2620" y="956"/>
                    <a:pt x="2548" y="1920"/>
                    <a:pt x="2643" y="2980"/>
                  </a:cubicBezTo>
                  <a:cubicBezTo>
                    <a:pt x="1560" y="2206"/>
                    <a:pt x="762" y="1742"/>
                    <a:pt x="107" y="1516"/>
                  </a:cubicBezTo>
                  <a:cubicBezTo>
                    <a:pt x="101" y="1513"/>
                    <a:pt x="94" y="1512"/>
                    <a:pt x="87" y="1512"/>
                  </a:cubicBezTo>
                  <a:cubicBezTo>
                    <a:pt x="56" y="1512"/>
                    <a:pt x="22" y="1534"/>
                    <a:pt x="12" y="1563"/>
                  </a:cubicBezTo>
                  <a:cubicBezTo>
                    <a:pt x="0" y="1599"/>
                    <a:pt x="24" y="1647"/>
                    <a:pt x="60" y="1658"/>
                  </a:cubicBezTo>
                  <a:cubicBezTo>
                    <a:pt x="715" y="1897"/>
                    <a:pt x="1560" y="2385"/>
                    <a:pt x="2691" y="3194"/>
                  </a:cubicBezTo>
                  <a:cubicBezTo>
                    <a:pt x="2703" y="3206"/>
                    <a:pt x="2715" y="3206"/>
                    <a:pt x="2739" y="3206"/>
                  </a:cubicBezTo>
                  <a:cubicBezTo>
                    <a:pt x="2750" y="3206"/>
                    <a:pt x="2762" y="3206"/>
                    <a:pt x="2774" y="3194"/>
                  </a:cubicBezTo>
                  <a:cubicBezTo>
                    <a:pt x="2798" y="3182"/>
                    <a:pt x="2810" y="3159"/>
                    <a:pt x="2810" y="3123"/>
                  </a:cubicBezTo>
                  <a:cubicBezTo>
                    <a:pt x="2691" y="2016"/>
                    <a:pt x="2750" y="1027"/>
                    <a:pt x="2989" y="87"/>
                  </a:cubicBezTo>
                  <a:cubicBezTo>
                    <a:pt x="3001" y="51"/>
                    <a:pt x="2977" y="15"/>
                    <a:pt x="2941" y="3"/>
                  </a:cubicBezTo>
                  <a:cubicBezTo>
                    <a:pt x="2933" y="1"/>
                    <a:pt x="2924" y="0"/>
                    <a:pt x="291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flipH="1">
              <a:off x="9456556" y="3779100"/>
              <a:ext cx="273178" cy="354210"/>
            </a:xfrm>
            <a:custGeom>
              <a:avLst/>
              <a:gdLst/>
              <a:ahLst/>
              <a:cxnLst/>
              <a:rect l="l" t="t" r="r" b="b"/>
              <a:pathLst>
                <a:path w="4895" h="6347" extrusionOk="0">
                  <a:moveTo>
                    <a:pt x="4704" y="0"/>
                  </a:moveTo>
                  <a:cubicBezTo>
                    <a:pt x="4668" y="0"/>
                    <a:pt x="4632" y="24"/>
                    <a:pt x="4632" y="72"/>
                  </a:cubicBezTo>
                  <a:cubicBezTo>
                    <a:pt x="4466" y="2215"/>
                    <a:pt x="4489" y="4179"/>
                    <a:pt x="4716" y="6061"/>
                  </a:cubicBezTo>
                  <a:cubicBezTo>
                    <a:pt x="3454" y="4846"/>
                    <a:pt x="1751" y="4346"/>
                    <a:pt x="108" y="3989"/>
                  </a:cubicBezTo>
                  <a:cubicBezTo>
                    <a:pt x="100" y="3987"/>
                    <a:pt x="92" y="3986"/>
                    <a:pt x="85" y="3986"/>
                  </a:cubicBezTo>
                  <a:cubicBezTo>
                    <a:pt x="49" y="3986"/>
                    <a:pt x="23" y="4009"/>
                    <a:pt x="13" y="4048"/>
                  </a:cubicBezTo>
                  <a:cubicBezTo>
                    <a:pt x="1" y="4084"/>
                    <a:pt x="37" y="4120"/>
                    <a:pt x="72" y="4132"/>
                  </a:cubicBezTo>
                  <a:cubicBezTo>
                    <a:pt x="1763" y="4501"/>
                    <a:pt x="3501" y="5025"/>
                    <a:pt x="4751" y="6322"/>
                  </a:cubicBezTo>
                  <a:cubicBezTo>
                    <a:pt x="4775" y="6334"/>
                    <a:pt x="4787" y="6346"/>
                    <a:pt x="4811" y="6346"/>
                  </a:cubicBezTo>
                  <a:cubicBezTo>
                    <a:pt x="4823" y="6346"/>
                    <a:pt x="4835" y="6334"/>
                    <a:pt x="4847" y="6334"/>
                  </a:cubicBezTo>
                  <a:cubicBezTo>
                    <a:pt x="4870" y="6322"/>
                    <a:pt x="4894" y="6287"/>
                    <a:pt x="4882" y="6263"/>
                  </a:cubicBezTo>
                  <a:cubicBezTo>
                    <a:pt x="4644" y="4322"/>
                    <a:pt x="4609" y="2298"/>
                    <a:pt x="4775" y="84"/>
                  </a:cubicBezTo>
                  <a:cubicBezTo>
                    <a:pt x="4775" y="36"/>
                    <a:pt x="4751" y="0"/>
                    <a:pt x="470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flipH="1">
              <a:off x="9176848" y="4113954"/>
              <a:ext cx="420621" cy="455891"/>
            </a:xfrm>
            <a:custGeom>
              <a:avLst/>
              <a:gdLst/>
              <a:ahLst/>
              <a:cxnLst/>
              <a:rect l="l" t="t" r="r" b="b"/>
              <a:pathLst>
                <a:path w="7537" h="8169" extrusionOk="0">
                  <a:moveTo>
                    <a:pt x="7477" y="1"/>
                  </a:moveTo>
                  <a:cubicBezTo>
                    <a:pt x="7442" y="1"/>
                    <a:pt x="7394" y="25"/>
                    <a:pt x="7382" y="61"/>
                  </a:cubicBezTo>
                  <a:cubicBezTo>
                    <a:pt x="6870" y="2358"/>
                    <a:pt x="6632" y="4942"/>
                    <a:pt x="6668" y="7931"/>
                  </a:cubicBezTo>
                  <a:cubicBezTo>
                    <a:pt x="5084" y="6704"/>
                    <a:pt x="2989" y="5645"/>
                    <a:pt x="107" y="4609"/>
                  </a:cubicBezTo>
                  <a:cubicBezTo>
                    <a:pt x="101" y="4607"/>
                    <a:pt x="94" y="4606"/>
                    <a:pt x="87" y="4606"/>
                  </a:cubicBezTo>
                  <a:cubicBezTo>
                    <a:pt x="56" y="4606"/>
                    <a:pt x="22" y="4627"/>
                    <a:pt x="12" y="4656"/>
                  </a:cubicBezTo>
                  <a:cubicBezTo>
                    <a:pt x="0" y="4692"/>
                    <a:pt x="12" y="4740"/>
                    <a:pt x="60" y="4752"/>
                  </a:cubicBezTo>
                  <a:cubicBezTo>
                    <a:pt x="3001" y="5799"/>
                    <a:pt x="5108" y="6883"/>
                    <a:pt x="6691" y="8145"/>
                  </a:cubicBezTo>
                  <a:cubicBezTo>
                    <a:pt x="6703" y="8157"/>
                    <a:pt x="6727" y="8169"/>
                    <a:pt x="6739" y="8169"/>
                  </a:cubicBezTo>
                  <a:cubicBezTo>
                    <a:pt x="6751" y="8169"/>
                    <a:pt x="6763" y="8157"/>
                    <a:pt x="6775" y="8157"/>
                  </a:cubicBezTo>
                  <a:cubicBezTo>
                    <a:pt x="6799" y="8145"/>
                    <a:pt x="6811" y="8121"/>
                    <a:pt x="6811" y="8085"/>
                  </a:cubicBezTo>
                  <a:cubicBezTo>
                    <a:pt x="6775" y="5037"/>
                    <a:pt x="7001" y="2418"/>
                    <a:pt x="7537" y="96"/>
                  </a:cubicBezTo>
                  <a:cubicBezTo>
                    <a:pt x="7537" y="49"/>
                    <a:pt x="7513" y="13"/>
                    <a:pt x="7477"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flipH="1">
              <a:off x="8977502" y="4416159"/>
              <a:ext cx="439931" cy="463984"/>
            </a:xfrm>
            <a:custGeom>
              <a:avLst/>
              <a:gdLst/>
              <a:ahLst/>
              <a:cxnLst/>
              <a:rect l="l" t="t" r="r" b="b"/>
              <a:pathLst>
                <a:path w="7883" h="8314" extrusionOk="0">
                  <a:moveTo>
                    <a:pt x="7799" y="0"/>
                  </a:moveTo>
                  <a:cubicBezTo>
                    <a:pt x="7764" y="0"/>
                    <a:pt x="7738" y="22"/>
                    <a:pt x="7728" y="51"/>
                  </a:cubicBezTo>
                  <a:cubicBezTo>
                    <a:pt x="6978" y="2635"/>
                    <a:pt x="6585" y="5349"/>
                    <a:pt x="6573" y="8100"/>
                  </a:cubicBezTo>
                  <a:cubicBezTo>
                    <a:pt x="5013" y="7111"/>
                    <a:pt x="2525" y="6254"/>
                    <a:pt x="108" y="5444"/>
                  </a:cubicBezTo>
                  <a:cubicBezTo>
                    <a:pt x="102" y="5442"/>
                    <a:pt x="95" y="5441"/>
                    <a:pt x="88" y="5441"/>
                  </a:cubicBezTo>
                  <a:cubicBezTo>
                    <a:pt x="56" y="5441"/>
                    <a:pt x="22" y="5463"/>
                    <a:pt x="13" y="5492"/>
                  </a:cubicBezTo>
                  <a:cubicBezTo>
                    <a:pt x="1" y="5528"/>
                    <a:pt x="25" y="5575"/>
                    <a:pt x="60" y="5587"/>
                  </a:cubicBezTo>
                  <a:cubicBezTo>
                    <a:pt x="2537" y="6409"/>
                    <a:pt x="5073" y="7290"/>
                    <a:pt x="6609" y="8302"/>
                  </a:cubicBezTo>
                  <a:cubicBezTo>
                    <a:pt x="6621" y="8314"/>
                    <a:pt x="6633" y="8314"/>
                    <a:pt x="6644" y="8314"/>
                  </a:cubicBezTo>
                  <a:cubicBezTo>
                    <a:pt x="6656" y="8314"/>
                    <a:pt x="6668" y="8314"/>
                    <a:pt x="6680" y="8302"/>
                  </a:cubicBezTo>
                  <a:cubicBezTo>
                    <a:pt x="6704" y="8290"/>
                    <a:pt x="6716" y="8266"/>
                    <a:pt x="6716" y="8242"/>
                  </a:cubicBezTo>
                  <a:cubicBezTo>
                    <a:pt x="6728" y="5456"/>
                    <a:pt x="7109" y="2706"/>
                    <a:pt x="7871" y="99"/>
                  </a:cubicBezTo>
                  <a:cubicBezTo>
                    <a:pt x="7883" y="51"/>
                    <a:pt x="7859" y="15"/>
                    <a:pt x="7823" y="3"/>
                  </a:cubicBezTo>
                  <a:cubicBezTo>
                    <a:pt x="7815" y="1"/>
                    <a:pt x="7807" y="0"/>
                    <a:pt x="7799"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flipH="1">
              <a:off x="8513688" y="3407635"/>
              <a:ext cx="1146286" cy="2025980"/>
            </a:xfrm>
            <a:custGeom>
              <a:avLst/>
              <a:gdLst/>
              <a:ahLst/>
              <a:cxnLst/>
              <a:rect l="l" t="t" r="r" b="b"/>
              <a:pathLst>
                <a:path w="20540" h="36303" extrusionOk="0">
                  <a:moveTo>
                    <a:pt x="4335" y="1"/>
                  </a:moveTo>
                  <a:lnTo>
                    <a:pt x="4335" y="1"/>
                  </a:lnTo>
                  <a:cubicBezTo>
                    <a:pt x="1" y="8859"/>
                    <a:pt x="3882" y="20920"/>
                    <a:pt x="14824" y="36303"/>
                  </a:cubicBezTo>
                  <a:lnTo>
                    <a:pt x="20539" y="36303"/>
                  </a:lnTo>
                  <a:cubicBezTo>
                    <a:pt x="16229" y="21122"/>
                    <a:pt x="10907" y="8799"/>
                    <a:pt x="4335"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flipH="1">
              <a:off x="8509726" y="3403673"/>
              <a:ext cx="1147570" cy="2033960"/>
            </a:xfrm>
            <a:custGeom>
              <a:avLst/>
              <a:gdLst/>
              <a:ahLst/>
              <a:cxnLst/>
              <a:rect l="l" t="t" r="r" b="b"/>
              <a:pathLst>
                <a:path w="20563" h="36446" extrusionOk="0">
                  <a:moveTo>
                    <a:pt x="4299" y="215"/>
                  </a:moveTo>
                  <a:cubicBezTo>
                    <a:pt x="10561" y="8644"/>
                    <a:pt x="15979" y="20777"/>
                    <a:pt x="20384" y="36302"/>
                  </a:cubicBezTo>
                  <a:lnTo>
                    <a:pt x="14824" y="36302"/>
                  </a:lnTo>
                  <a:cubicBezTo>
                    <a:pt x="3644" y="20574"/>
                    <a:pt x="191" y="8763"/>
                    <a:pt x="4299" y="215"/>
                  </a:cubicBezTo>
                  <a:close/>
                  <a:moveTo>
                    <a:pt x="4275" y="0"/>
                  </a:moveTo>
                  <a:cubicBezTo>
                    <a:pt x="4251" y="0"/>
                    <a:pt x="4227" y="24"/>
                    <a:pt x="4215" y="48"/>
                  </a:cubicBezTo>
                  <a:cubicBezTo>
                    <a:pt x="1" y="8656"/>
                    <a:pt x="3441" y="20562"/>
                    <a:pt x="14717" y="36421"/>
                  </a:cubicBezTo>
                  <a:cubicBezTo>
                    <a:pt x="14741" y="36433"/>
                    <a:pt x="14752" y="36445"/>
                    <a:pt x="14776" y="36445"/>
                  </a:cubicBezTo>
                  <a:lnTo>
                    <a:pt x="20491" y="36445"/>
                  </a:lnTo>
                  <a:cubicBezTo>
                    <a:pt x="20515" y="36445"/>
                    <a:pt x="20527" y="36445"/>
                    <a:pt x="20551" y="36421"/>
                  </a:cubicBezTo>
                  <a:cubicBezTo>
                    <a:pt x="20563" y="36398"/>
                    <a:pt x="20563" y="36374"/>
                    <a:pt x="20563" y="36350"/>
                  </a:cubicBezTo>
                  <a:cubicBezTo>
                    <a:pt x="16122" y="20717"/>
                    <a:pt x="10657" y="8489"/>
                    <a:pt x="4346" y="36"/>
                  </a:cubicBezTo>
                  <a:cubicBezTo>
                    <a:pt x="4323" y="12"/>
                    <a:pt x="4299" y="0"/>
                    <a:pt x="4275"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flipH="1">
              <a:off x="8691098" y="3403505"/>
              <a:ext cx="731636" cy="2034128"/>
            </a:xfrm>
            <a:custGeom>
              <a:avLst/>
              <a:gdLst/>
              <a:ahLst/>
              <a:cxnLst/>
              <a:rect l="l" t="t" r="r" b="b"/>
              <a:pathLst>
                <a:path w="13110" h="36449" extrusionOk="0">
                  <a:moveTo>
                    <a:pt x="83" y="0"/>
                  </a:moveTo>
                  <a:cubicBezTo>
                    <a:pt x="76" y="0"/>
                    <a:pt x="68" y="1"/>
                    <a:pt x="60" y="3"/>
                  </a:cubicBezTo>
                  <a:cubicBezTo>
                    <a:pt x="24" y="15"/>
                    <a:pt x="0" y="51"/>
                    <a:pt x="12" y="98"/>
                  </a:cubicBezTo>
                  <a:cubicBezTo>
                    <a:pt x="2394" y="10802"/>
                    <a:pt x="6632" y="22673"/>
                    <a:pt x="12954" y="36412"/>
                  </a:cubicBezTo>
                  <a:cubicBezTo>
                    <a:pt x="12966" y="36436"/>
                    <a:pt x="12990" y="36448"/>
                    <a:pt x="13026" y="36448"/>
                  </a:cubicBezTo>
                  <a:lnTo>
                    <a:pt x="13062" y="36448"/>
                  </a:lnTo>
                  <a:cubicBezTo>
                    <a:pt x="13097" y="36424"/>
                    <a:pt x="13109" y="36389"/>
                    <a:pt x="13097" y="36353"/>
                  </a:cubicBezTo>
                  <a:cubicBezTo>
                    <a:pt x="6775" y="22625"/>
                    <a:pt x="2548" y="10755"/>
                    <a:pt x="155" y="63"/>
                  </a:cubicBezTo>
                  <a:cubicBezTo>
                    <a:pt x="145" y="23"/>
                    <a:pt x="119" y="0"/>
                    <a:pt x="83"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flipH="1">
              <a:off x="9281821" y="3593032"/>
              <a:ext cx="211343" cy="162846"/>
            </a:xfrm>
            <a:custGeom>
              <a:avLst/>
              <a:gdLst/>
              <a:ahLst/>
              <a:cxnLst/>
              <a:rect l="l" t="t" r="r" b="b"/>
              <a:pathLst>
                <a:path w="3787" h="2918" extrusionOk="0">
                  <a:moveTo>
                    <a:pt x="3699" y="0"/>
                  </a:moveTo>
                  <a:cubicBezTo>
                    <a:pt x="3674" y="0"/>
                    <a:pt x="3651" y="13"/>
                    <a:pt x="3644" y="36"/>
                  </a:cubicBezTo>
                  <a:cubicBezTo>
                    <a:pt x="3144" y="941"/>
                    <a:pt x="2882" y="1798"/>
                    <a:pt x="2822" y="2656"/>
                  </a:cubicBezTo>
                  <a:cubicBezTo>
                    <a:pt x="2036" y="1703"/>
                    <a:pt x="1132" y="870"/>
                    <a:pt x="131" y="155"/>
                  </a:cubicBezTo>
                  <a:cubicBezTo>
                    <a:pt x="118" y="146"/>
                    <a:pt x="102" y="142"/>
                    <a:pt x="87" y="142"/>
                  </a:cubicBezTo>
                  <a:cubicBezTo>
                    <a:pt x="63" y="142"/>
                    <a:pt x="39" y="152"/>
                    <a:pt x="24" y="167"/>
                  </a:cubicBezTo>
                  <a:cubicBezTo>
                    <a:pt x="0" y="203"/>
                    <a:pt x="12" y="251"/>
                    <a:pt x="48" y="274"/>
                  </a:cubicBezTo>
                  <a:cubicBezTo>
                    <a:pt x="1084" y="1013"/>
                    <a:pt x="2024" y="1894"/>
                    <a:pt x="2834" y="2894"/>
                  </a:cubicBezTo>
                  <a:cubicBezTo>
                    <a:pt x="2846" y="2918"/>
                    <a:pt x="2870" y="2918"/>
                    <a:pt x="2894" y="2918"/>
                  </a:cubicBezTo>
                  <a:lnTo>
                    <a:pt x="2917" y="2918"/>
                  </a:lnTo>
                  <a:cubicBezTo>
                    <a:pt x="2941" y="2906"/>
                    <a:pt x="2965" y="2882"/>
                    <a:pt x="2965" y="2846"/>
                  </a:cubicBezTo>
                  <a:cubicBezTo>
                    <a:pt x="2989" y="1965"/>
                    <a:pt x="3251" y="1060"/>
                    <a:pt x="3775" y="108"/>
                  </a:cubicBezTo>
                  <a:cubicBezTo>
                    <a:pt x="3787" y="72"/>
                    <a:pt x="3775" y="24"/>
                    <a:pt x="3739" y="12"/>
                  </a:cubicBezTo>
                  <a:cubicBezTo>
                    <a:pt x="3726" y="4"/>
                    <a:pt x="3712" y="0"/>
                    <a:pt x="3699"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flipH="1">
              <a:off x="9167528" y="3779044"/>
              <a:ext cx="352201" cy="198786"/>
            </a:xfrm>
            <a:custGeom>
              <a:avLst/>
              <a:gdLst/>
              <a:ahLst/>
              <a:cxnLst/>
              <a:rect l="l" t="t" r="r" b="b"/>
              <a:pathLst>
                <a:path w="6311" h="3562" extrusionOk="0">
                  <a:moveTo>
                    <a:pt x="6231" y="1"/>
                  </a:moveTo>
                  <a:cubicBezTo>
                    <a:pt x="6208" y="1"/>
                    <a:pt x="6183" y="14"/>
                    <a:pt x="6168" y="37"/>
                  </a:cubicBezTo>
                  <a:cubicBezTo>
                    <a:pt x="5275" y="1180"/>
                    <a:pt x="4596" y="2156"/>
                    <a:pt x="4465" y="3311"/>
                  </a:cubicBezTo>
                  <a:cubicBezTo>
                    <a:pt x="3393" y="2311"/>
                    <a:pt x="1738" y="1668"/>
                    <a:pt x="107" y="1097"/>
                  </a:cubicBezTo>
                  <a:cubicBezTo>
                    <a:pt x="99" y="1094"/>
                    <a:pt x="90" y="1092"/>
                    <a:pt x="82" y="1092"/>
                  </a:cubicBezTo>
                  <a:cubicBezTo>
                    <a:pt x="55" y="1092"/>
                    <a:pt x="30" y="1108"/>
                    <a:pt x="12" y="1144"/>
                  </a:cubicBezTo>
                  <a:cubicBezTo>
                    <a:pt x="0" y="1180"/>
                    <a:pt x="24" y="1228"/>
                    <a:pt x="60" y="1240"/>
                  </a:cubicBezTo>
                  <a:cubicBezTo>
                    <a:pt x="1727" y="1823"/>
                    <a:pt x="3441" y="2490"/>
                    <a:pt x="4477" y="3537"/>
                  </a:cubicBezTo>
                  <a:cubicBezTo>
                    <a:pt x="4489" y="3549"/>
                    <a:pt x="4513" y="3561"/>
                    <a:pt x="4525" y="3561"/>
                  </a:cubicBezTo>
                  <a:cubicBezTo>
                    <a:pt x="4536" y="3561"/>
                    <a:pt x="4548" y="3549"/>
                    <a:pt x="4560" y="3549"/>
                  </a:cubicBezTo>
                  <a:cubicBezTo>
                    <a:pt x="4584" y="3537"/>
                    <a:pt x="4608" y="3514"/>
                    <a:pt x="4608" y="3478"/>
                  </a:cubicBezTo>
                  <a:cubicBezTo>
                    <a:pt x="4679" y="2299"/>
                    <a:pt x="5370" y="1299"/>
                    <a:pt x="6275" y="120"/>
                  </a:cubicBezTo>
                  <a:cubicBezTo>
                    <a:pt x="6310" y="85"/>
                    <a:pt x="6299" y="49"/>
                    <a:pt x="6263" y="13"/>
                  </a:cubicBezTo>
                  <a:cubicBezTo>
                    <a:pt x="6254" y="5"/>
                    <a:pt x="6243" y="1"/>
                    <a:pt x="6231"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flipH="1">
              <a:off x="9029348" y="4037942"/>
              <a:ext cx="455836" cy="272787"/>
            </a:xfrm>
            <a:custGeom>
              <a:avLst/>
              <a:gdLst/>
              <a:ahLst/>
              <a:cxnLst/>
              <a:rect l="l" t="t" r="r" b="b"/>
              <a:pathLst>
                <a:path w="8168" h="4888" extrusionOk="0">
                  <a:moveTo>
                    <a:pt x="8080" y="1"/>
                  </a:moveTo>
                  <a:cubicBezTo>
                    <a:pt x="8059" y="1"/>
                    <a:pt x="8038" y="10"/>
                    <a:pt x="8025" y="29"/>
                  </a:cubicBezTo>
                  <a:cubicBezTo>
                    <a:pt x="6965" y="1351"/>
                    <a:pt x="6227" y="2923"/>
                    <a:pt x="5834" y="4673"/>
                  </a:cubicBezTo>
                  <a:cubicBezTo>
                    <a:pt x="4584" y="3625"/>
                    <a:pt x="2763" y="2744"/>
                    <a:pt x="107" y="1887"/>
                  </a:cubicBezTo>
                  <a:cubicBezTo>
                    <a:pt x="101" y="1885"/>
                    <a:pt x="94" y="1884"/>
                    <a:pt x="88" y="1884"/>
                  </a:cubicBezTo>
                  <a:cubicBezTo>
                    <a:pt x="56" y="1884"/>
                    <a:pt x="22" y="1905"/>
                    <a:pt x="12" y="1934"/>
                  </a:cubicBezTo>
                  <a:cubicBezTo>
                    <a:pt x="0" y="1970"/>
                    <a:pt x="24" y="2018"/>
                    <a:pt x="60" y="2030"/>
                  </a:cubicBezTo>
                  <a:cubicBezTo>
                    <a:pt x="2763" y="2899"/>
                    <a:pt x="4596" y="3804"/>
                    <a:pt x="5834" y="4875"/>
                  </a:cubicBezTo>
                  <a:cubicBezTo>
                    <a:pt x="5846" y="4887"/>
                    <a:pt x="5858" y="4887"/>
                    <a:pt x="5882" y="4887"/>
                  </a:cubicBezTo>
                  <a:lnTo>
                    <a:pt x="5906" y="4887"/>
                  </a:lnTo>
                  <a:cubicBezTo>
                    <a:pt x="5930" y="4875"/>
                    <a:pt x="5942" y="4852"/>
                    <a:pt x="5953" y="4828"/>
                  </a:cubicBezTo>
                  <a:cubicBezTo>
                    <a:pt x="6334" y="3042"/>
                    <a:pt x="7073" y="1458"/>
                    <a:pt x="8144" y="113"/>
                  </a:cubicBezTo>
                  <a:cubicBezTo>
                    <a:pt x="8168" y="89"/>
                    <a:pt x="8168" y="41"/>
                    <a:pt x="8132" y="18"/>
                  </a:cubicBezTo>
                  <a:cubicBezTo>
                    <a:pt x="8116" y="7"/>
                    <a:pt x="8098" y="1"/>
                    <a:pt x="8080"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flipH="1">
              <a:off x="8911035" y="4289752"/>
              <a:ext cx="487758" cy="270164"/>
            </a:xfrm>
            <a:custGeom>
              <a:avLst/>
              <a:gdLst/>
              <a:ahLst/>
              <a:cxnLst/>
              <a:rect l="l" t="t" r="r" b="b"/>
              <a:pathLst>
                <a:path w="8740" h="4841" extrusionOk="0">
                  <a:moveTo>
                    <a:pt x="8654" y="0"/>
                  </a:moveTo>
                  <a:cubicBezTo>
                    <a:pt x="8635" y="0"/>
                    <a:pt x="8614" y="6"/>
                    <a:pt x="8596" y="18"/>
                  </a:cubicBezTo>
                  <a:cubicBezTo>
                    <a:pt x="7358" y="1352"/>
                    <a:pt x="6227" y="3316"/>
                    <a:pt x="5906" y="4638"/>
                  </a:cubicBezTo>
                  <a:cubicBezTo>
                    <a:pt x="4382" y="3542"/>
                    <a:pt x="2215" y="2971"/>
                    <a:pt x="95" y="2518"/>
                  </a:cubicBezTo>
                  <a:cubicBezTo>
                    <a:pt x="89" y="2516"/>
                    <a:pt x="83" y="2515"/>
                    <a:pt x="76" y="2515"/>
                  </a:cubicBezTo>
                  <a:cubicBezTo>
                    <a:pt x="45" y="2515"/>
                    <a:pt x="12" y="2538"/>
                    <a:pt x="12" y="2578"/>
                  </a:cubicBezTo>
                  <a:cubicBezTo>
                    <a:pt x="0" y="2614"/>
                    <a:pt x="24" y="2661"/>
                    <a:pt x="60" y="2661"/>
                  </a:cubicBezTo>
                  <a:cubicBezTo>
                    <a:pt x="2215" y="3126"/>
                    <a:pt x="4405" y="3697"/>
                    <a:pt x="5918" y="4828"/>
                  </a:cubicBezTo>
                  <a:cubicBezTo>
                    <a:pt x="5929" y="4828"/>
                    <a:pt x="5941" y="4840"/>
                    <a:pt x="5965" y="4840"/>
                  </a:cubicBezTo>
                  <a:cubicBezTo>
                    <a:pt x="5965" y="4840"/>
                    <a:pt x="5977" y="4840"/>
                    <a:pt x="5989" y="4828"/>
                  </a:cubicBezTo>
                  <a:cubicBezTo>
                    <a:pt x="6013" y="4828"/>
                    <a:pt x="6025" y="4804"/>
                    <a:pt x="6037" y="4781"/>
                  </a:cubicBezTo>
                  <a:cubicBezTo>
                    <a:pt x="6299" y="3483"/>
                    <a:pt x="7453" y="1483"/>
                    <a:pt x="8704" y="125"/>
                  </a:cubicBezTo>
                  <a:cubicBezTo>
                    <a:pt x="8739" y="89"/>
                    <a:pt x="8739" y="42"/>
                    <a:pt x="8704" y="18"/>
                  </a:cubicBezTo>
                  <a:cubicBezTo>
                    <a:pt x="8692" y="6"/>
                    <a:pt x="8674" y="0"/>
                    <a:pt x="865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flipH="1">
              <a:off x="8394756" y="3193663"/>
              <a:ext cx="512369" cy="2239946"/>
            </a:xfrm>
            <a:custGeom>
              <a:avLst/>
              <a:gdLst/>
              <a:ahLst/>
              <a:cxnLst/>
              <a:rect l="l" t="t" r="r" b="b"/>
              <a:pathLst>
                <a:path w="9181" h="40137" extrusionOk="0">
                  <a:moveTo>
                    <a:pt x="3073" y="1"/>
                  </a:moveTo>
                  <a:cubicBezTo>
                    <a:pt x="453" y="10895"/>
                    <a:pt x="1" y="25909"/>
                    <a:pt x="4966" y="40137"/>
                  </a:cubicBezTo>
                  <a:lnTo>
                    <a:pt x="9180" y="40137"/>
                  </a:lnTo>
                  <a:cubicBezTo>
                    <a:pt x="8788" y="24075"/>
                    <a:pt x="8502" y="8692"/>
                    <a:pt x="3073"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flipH="1">
              <a:off x="8390794" y="3189701"/>
              <a:ext cx="575431" cy="2247926"/>
            </a:xfrm>
            <a:custGeom>
              <a:avLst/>
              <a:gdLst/>
              <a:ahLst/>
              <a:cxnLst/>
              <a:rect l="l" t="t" r="r" b="b"/>
              <a:pathLst>
                <a:path w="10311" h="40280" extrusionOk="0">
                  <a:moveTo>
                    <a:pt x="4167" y="262"/>
                  </a:moveTo>
                  <a:lnTo>
                    <a:pt x="4167" y="262"/>
                  </a:lnTo>
                  <a:cubicBezTo>
                    <a:pt x="9418" y="8847"/>
                    <a:pt x="9763" y="23753"/>
                    <a:pt x="10144" y="39529"/>
                  </a:cubicBezTo>
                  <a:lnTo>
                    <a:pt x="10156" y="40136"/>
                  </a:lnTo>
                  <a:lnTo>
                    <a:pt x="6084" y="40136"/>
                  </a:lnTo>
                  <a:cubicBezTo>
                    <a:pt x="0" y="22670"/>
                    <a:pt x="2667" y="6561"/>
                    <a:pt x="4167" y="262"/>
                  </a:cubicBezTo>
                  <a:close/>
                  <a:moveTo>
                    <a:pt x="4120" y="0"/>
                  </a:moveTo>
                  <a:cubicBezTo>
                    <a:pt x="4096" y="12"/>
                    <a:pt x="4072" y="24"/>
                    <a:pt x="4060" y="60"/>
                  </a:cubicBezTo>
                  <a:cubicBezTo>
                    <a:pt x="2655" y="5930"/>
                    <a:pt x="1988" y="12442"/>
                    <a:pt x="2167" y="18896"/>
                  </a:cubicBezTo>
                  <a:cubicBezTo>
                    <a:pt x="2358" y="26397"/>
                    <a:pt x="3631" y="33588"/>
                    <a:pt x="5953" y="40232"/>
                  </a:cubicBezTo>
                  <a:cubicBezTo>
                    <a:pt x="5965" y="40267"/>
                    <a:pt x="6001" y="40279"/>
                    <a:pt x="6025" y="40279"/>
                  </a:cubicBezTo>
                  <a:lnTo>
                    <a:pt x="10239" y="40279"/>
                  </a:lnTo>
                  <a:cubicBezTo>
                    <a:pt x="10251" y="40279"/>
                    <a:pt x="10275" y="40279"/>
                    <a:pt x="10287" y="40267"/>
                  </a:cubicBezTo>
                  <a:cubicBezTo>
                    <a:pt x="10299" y="40243"/>
                    <a:pt x="10311" y="40232"/>
                    <a:pt x="10311" y="40208"/>
                  </a:cubicBezTo>
                  <a:lnTo>
                    <a:pt x="10299" y="39517"/>
                  </a:lnTo>
                  <a:cubicBezTo>
                    <a:pt x="9918" y="23634"/>
                    <a:pt x="9561" y="8621"/>
                    <a:pt x="4191" y="36"/>
                  </a:cubicBezTo>
                  <a:cubicBezTo>
                    <a:pt x="4179" y="12"/>
                    <a:pt x="4155" y="0"/>
                    <a:pt x="4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flipH="1">
              <a:off x="8509719" y="3189701"/>
              <a:ext cx="230597" cy="2247926"/>
            </a:xfrm>
            <a:custGeom>
              <a:avLst/>
              <a:gdLst/>
              <a:ahLst/>
              <a:cxnLst/>
              <a:rect l="l" t="t" r="r" b="b"/>
              <a:pathLst>
                <a:path w="4132" h="40280" extrusionOk="0">
                  <a:moveTo>
                    <a:pt x="72" y="0"/>
                  </a:moveTo>
                  <a:cubicBezTo>
                    <a:pt x="36" y="0"/>
                    <a:pt x="0" y="36"/>
                    <a:pt x="12" y="84"/>
                  </a:cubicBezTo>
                  <a:cubicBezTo>
                    <a:pt x="1262" y="16788"/>
                    <a:pt x="3096" y="32612"/>
                    <a:pt x="3977" y="40220"/>
                  </a:cubicBezTo>
                  <a:cubicBezTo>
                    <a:pt x="3989" y="40255"/>
                    <a:pt x="4025" y="40279"/>
                    <a:pt x="4060" y="40279"/>
                  </a:cubicBezTo>
                  <a:cubicBezTo>
                    <a:pt x="4108" y="40279"/>
                    <a:pt x="4132" y="40243"/>
                    <a:pt x="4132" y="40196"/>
                  </a:cubicBezTo>
                  <a:cubicBezTo>
                    <a:pt x="3251" y="32588"/>
                    <a:pt x="1417" y="16764"/>
                    <a:pt x="155" y="72"/>
                  </a:cubicBezTo>
                  <a:cubicBezTo>
                    <a:pt x="155" y="24"/>
                    <a:pt x="119" y="0"/>
                    <a:pt x="7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flipH="1">
              <a:off x="8665198" y="3309411"/>
              <a:ext cx="106369" cy="122888"/>
            </a:xfrm>
            <a:custGeom>
              <a:avLst/>
              <a:gdLst/>
              <a:ahLst/>
              <a:cxnLst/>
              <a:rect l="l" t="t" r="r" b="b"/>
              <a:pathLst>
                <a:path w="1906" h="2202" extrusionOk="0">
                  <a:moveTo>
                    <a:pt x="1826" y="1"/>
                  </a:moveTo>
                  <a:cubicBezTo>
                    <a:pt x="1798" y="1"/>
                    <a:pt x="1768" y="20"/>
                    <a:pt x="1751" y="46"/>
                  </a:cubicBezTo>
                  <a:cubicBezTo>
                    <a:pt x="1394" y="701"/>
                    <a:pt x="1132" y="1308"/>
                    <a:pt x="965" y="1892"/>
                  </a:cubicBezTo>
                  <a:cubicBezTo>
                    <a:pt x="739" y="1308"/>
                    <a:pt x="453" y="832"/>
                    <a:pt x="132" y="451"/>
                  </a:cubicBezTo>
                  <a:cubicBezTo>
                    <a:pt x="120" y="439"/>
                    <a:pt x="102" y="433"/>
                    <a:pt x="84" y="433"/>
                  </a:cubicBezTo>
                  <a:cubicBezTo>
                    <a:pt x="66" y="433"/>
                    <a:pt x="48" y="439"/>
                    <a:pt x="36" y="451"/>
                  </a:cubicBezTo>
                  <a:cubicBezTo>
                    <a:pt x="1" y="475"/>
                    <a:pt x="1" y="522"/>
                    <a:pt x="24" y="558"/>
                  </a:cubicBezTo>
                  <a:cubicBezTo>
                    <a:pt x="370" y="963"/>
                    <a:pt x="667" y="1499"/>
                    <a:pt x="905" y="2154"/>
                  </a:cubicBezTo>
                  <a:cubicBezTo>
                    <a:pt x="917" y="2177"/>
                    <a:pt x="941" y="2201"/>
                    <a:pt x="977" y="2201"/>
                  </a:cubicBezTo>
                  <a:cubicBezTo>
                    <a:pt x="1013" y="2201"/>
                    <a:pt x="1036" y="2177"/>
                    <a:pt x="1048" y="2142"/>
                  </a:cubicBezTo>
                  <a:cubicBezTo>
                    <a:pt x="1215" y="1511"/>
                    <a:pt x="1489" y="844"/>
                    <a:pt x="1882" y="118"/>
                  </a:cubicBezTo>
                  <a:cubicBezTo>
                    <a:pt x="1906" y="82"/>
                    <a:pt x="1894" y="34"/>
                    <a:pt x="1858" y="10"/>
                  </a:cubicBezTo>
                  <a:cubicBezTo>
                    <a:pt x="1848" y="4"/>
                    <a:pt x="1837" y="1"/>
                    <a:pt x="1826"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flipH="1">
              <a:off x="8599402" y="3468355"/>
              <a:ext cx="204032" cy="203809"/>
            </a:xfrm>
            <a:custGeom>
              <a:avLst/>
              <a:gdLst/>
              <a:ahLst/>
              <a:cxnLst/>
              <a:rect l="l" t="t" r="r" b="b"/>
              <a:pathLst>
                <a:path w="3656" h="3652" extrusionOk="0">
                  <a:moveTo>
                    <a:pt x="3565" y="1"/>
                  </a:moveTo>
                  <a:cubicBezTo>
                    <a:pt x="3540" y="1"/>
                    <a:pt x="3516" y="9"/>
                    <a:pt x="3501" y="32"/>
                  </a:cubicBezTo>
                  <a:cubicBezTo>
                    <a:pt x="2977" y="865"/>
                    <a:pt x="2441" y="1973"/>
                    <a:pt x="1893" y="3413"/>
                  </a:cubicBezTo>
                  <a:cubicBezTo>
                    <a:pt x="1393" y="2556"/>
                    <a:pt x="810" y="1746"/>
                    <a:pt x="131" y="949"/>
                  </a:cubicBezTo>
                  <a:cubicBezTo>
                    <a:pt x="118" y="929"/>
                    <a:pt x="98" y="920"/>
                    <a:pt x="78" y="920"/>
                  </a:cubicBezTo>
                  <a:cubicBezTo>
                    <a:pt x="62" y="920"/>
                    <a:pt x="47" y="926"/>
                    <a:pt x="36" y="937"/>
                  </a:cubicBezTo>
                  <a:cubicBezTo>
                    <a:pt x="0" y="961"/>
                    <a:pt x="0" y="1008"/>
                    <a:pt x="24" y="1044"/>
                  </a:cubicBezTo>
                  <a:cubicBezTo>
                    <a:pt x="726" y="1877"/>
                    <a:pt x="1322" y="2723"/>
                    <a:pt x="1846" y="3616"/>
                  </a:cubicBezTo>
                  <a:cubicBezTo>
                    <a:pt x="1857" y="3639"/>
                    <a:pt x="1881" y="3651"/>
                    <a:pt x="1905" y="3651"/>
                  </a:cubicBezTo>
                  <a:lnTo>
                    <a:pt x="1917" y="3651"/>
                  </a:lnTo>
                  <a:cubicBezTo>
                    <a:pt x="1941" y="3651"/>
                    <a:pt x="1965" y="3639"/>
                    <a:pt x="1977" y="3604"/>
                  </a:cubicBezTo>
                  <a:cubicBezTo>
                    <a:pt x="2548" y="2115"/>
                    <a:pt x="3084" y="972"/>
                    <a:pt x="3632" y="115"/>
                  </a:cubicBezTo>
                  <a:cubicBezTo>
                    <a:pt x="3655" y="79"/>
                    <a:pt x="3643" y="32"/>
                    <a:pt x="3608" y="8"/>
                  </a:cubicBezTo>
                  <a:cubicBezTo>
                    <a:pt x="3595" y="4"/>
                    <a:pt x="3580" y="1"/>
                    <a:pt x="3565"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flipH="1">
              <a:off x="8536953" y="3681155"/>
              <a:ext cx="291092" cy="236177"/>
            </a:xfrm>
            <a:custGeom>
              <a:avLst/>
              <a:gdLst/>
              <a:ahLst/>
              <a:cxnLst/>
              <a:rect l="l" t="t" r="r" b="b"/>
              <a:pathLst>
                <a:path w="5216" h="4232" extrusionOk="0">
                  <a:moveTo>
                    <a:pt x="5138" y="0"/>
                  </a:moveTo>
                  <a:cubicBezTo>
                    <a:pt x="5118" y="0"/>
                    <a:pt x="5098" y="9"/>
                    <a:pt x="5085" y="29"/>
                  </a:cubicBezTo>
                  <a:cubicBezTo>
                    <a:pt x="4287" y="981"/>
                    <a:pt x="3525" y="2267"/>
                    <a:pt x="2739" y="3970"/>
                  </a:cubicBezTo>
                  <a:cubicBezTo>
                    <a:pt x="2215" y="2791"/>
                    <a:pt x="1132" y="1672"/>
                    <a:pt x="132" y="731"/>
                  </a:cubicBezTo>
                  <a:cubicBezTo>
                    <a:pt x="120" y="719"/>
                    <a:pt x="102" y="713"/>
                    <a:pt x="82" y="713"/>
                  </a:cubicBezTo>
                  <a:cubicBezTo>
                    <a:pt x="63" y="713"/>
                    <a:pt x="42" y="719"/>
                    <a:pt x="24" y="731"/>
                  </a:cubicBezTo>
                  <a:cubicBezTo>
                    <a:pt x="1" y="767"/>
                    <a:pt x="1" y="815"/>
                    <a:pt x="36" y="838"/>
                  </a:cubicBezTo>
                  <a:cubicBezTo>
                    <a:pt x="1060" y="1815"/>
                    <a:pt x="2179" y="2970"/>
                    <a:pt x="2668" y="4184"/>
                  </a:cubicBezTo>
                  <a:cubicBezTo>
                    <a:pt x="2679" y="4208"/>
                    <a:pt x="2715" y="4232"/>
                    <a:pt x="2739" y="4232"/>
                  </a:cubicBezTo>
                  <a:cubicBezTo>
                    <a:pt x="2775" y="4232"/>
                    <a:pt x="2799" y="4220"/>
                    <a:pt x="2810" y="4184"/>
                  </a:cubicBezTo>
                  <a:cubicBezTo>
                    <a:pt x="3608" y="2422"/>
                    <a:pt x="4382" y="1089"/>
                    <a:pt x="5192" y="124"/>
                  </a:cubicBezTo>
                  <a:cubicBezTo>
                    <a:pt x="5216" y="88"/>
                    <a:pt x="5216" y="41"/>
                    <a:pt x="5180" y="17"/>
                  </a:cubicBezTo>
                  <a:cubicBezTo>
                    <a:pt x="5169" y="6"/>
                    <a:pt x="5154" y="0"/>
                    <a:pt x="5138"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flipH="1">
              <a:off x="8483155" y="3949038"/>
              <a:ext cx="361521" cy="214803"/>
            </a:xfrm>
            <a:custGeom>
              <a:avLst/>
              <a:gdLst/>
              <a:ahLst/>
              <a:cxnLst/>
              <a:rect l="l" t="t" r="r" b="b"/>
              <a:pathLst>
                <a:path w="6478" h="3849" extrusionOk="0">
                  <a:moveTo>
                    <a:pt x="6393" y="0"/>
                  </a:moveTo>
                  <a:cubicBezTo>
                    <a:pt x="6374" y="0"/>
                    <a:pt x="6353" y="9"/>
                    <a:pt x="6335" y="27"/>
                  </a:cubicBezTo>
                  <a:cubicBezTo>
                    <a:pt x="5097" y="1349"/>
                    <a:pt x="4180" y="2504"/>
                    <a:pt x="3454" y="3647"/>
                  </a:cubicBezTo>
                  <a:cubicBezTo>
                    <a:pt x="2561" y="2480"/>
                    <a:pt x="1215" y="1361"/>
                    <a:pt x="132" y="503"/>
                  </a:cubicBezTo>
                  <a:cubicBezTo>
                    <a:pt x="116" y="493"/>
                    <a:pt x="97" y="487"/>
                    <a:pt x="80" y="487"/>
                  </a:cubicBezTo>
                  <a:cubicBezTo>
                    <a:pt x="58" y="487"/>
                    <a:pt x="38" y="496"/>
                    <a:pt x="25" y="515"/>
                  </a:cubicBezTo>
                  <a:cubicBezTo>
                    <a:pt x="1" y="551"/>
                    <a:pt x="1" y="587"/>
                    <a:pt x="37" y="622"/>
                  </a:cubicBezTo>
                  <a:cubicBezTo>
                    <a:pt x="1144" y="1492"/>
                    <a:pt x="2525" y="2635"/>
                    <a:pt x="3394" y="3825"/>
                  </a:cubicBezTo>
                  <a:cubicBezTo>
                    <a:pt x="3418" y="3837"/>
                    <a:pt x="3430" y="3849"/>
                    <a:pt x="3454" y="3849"/>
                  </a:cubicBezTo>
                  <a:lnTo>
                    <a:pt x="3466" y="3849"/>
                  </a:lnTo>
                  <a:cubicBezTo>
                    <a:pt x="3489" y="3849"/>
                    <a:pt x="3513" y="3837"/>
                    <a:pt x="3525" y="3813"/>
                  </a:cubicBezTo>
                  <a:cubicBezTo>
                    <a:pt x="4251" y="2646"/>
                    <a:pt x="5180" y="1480"/>
                    <a:pt x="6454" y="122"/>
                  </a:cubicBezTo>
                  <a:cubicBezTo>
                    <a:pt x="6478" y="99"/>
                    <a:pt x="6478" y="51"/>
                    <a:pt x="6442" y="27"/>
                  </a:cubicBezTo>
                  <a:cubicBezTo>
                    <a:pt x="6430" y="9"/>
                    <a:pt x="6412" y="0"/>
                    <a:pt x="6393"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flipH="1">
              <a:off x="8445262" y="4247951"/>
              <a:ext cx="400698" cy="191699"/>
            </a:xfrm>
            <a:custGeom>
              <a:avLst/>
              <a:gdLst/>
              <a:ahLst/>
              <a:cxnLst/>
              <a:rect l="l" t="t" r="r" b="b"/>
              <a:pathLst>
                <a:path w="7180" h="3435" extrusionOk="0">
                  <a:moveTo>
                    <a:pt x="77" y="0"/>
                  </a:moveTo>
                  <a:cubicBezTo>
                    <a:pt x="57" y="0"/>
                    <a:pt x="37" y="9"/>
                    <a:pt x="24" y="29"/>
                  </a:cubicBezTo>
                  <a:cubicBezTo>
                    <a:pt x="0" y="65"/>
                    <a:pt x="12" y="112"/>
                    <a:pt x="48" y="136"/>
                  </a:cubicBezTo>
                  <a:cubicBezTo>
                    <a:pt x="1667" y="1219"/>
                    <a:pt x="3191" y="2279"/>
                    <a:pt x="3905" y="3398"/>
                  </a:cubicBezTo>
                  <a:cubicBezTo>
                    <a:pt x="3917" y="3410"/>
                    <a:pt x="3941" y="3434"/>
                    <a:pt x="3965" y="3434"/>
                  </a:cubicBezTo>
                  <a:cubicBezTo>
                    <a:pt x="3989" y="3434"/>
                    <a:pt x="4013" y="3422"/>
                    <a:pt x="4024" y="3398"/>
                  </a:cubicBezTo>
                  <a:cubicBezTo>
                    <a:pt x="4632" y="2493"/>
                    <a:pt x="5846" y="1339"/>
                    <a:pt x="7144" y="124"/>
                  </a:cubicBezTo>
                  <a:cubicBezTo>
                    <a:pt x="7180" y="100"/>
                    <a:pt x="7180" y="53"/>
                    <a:pt x="7156" y="29"/>
                  </a:cubicBezTo>
                  <a:cubicBezTo>
                    <a:pt x="7136" y="9"/>
                    <a:pt x="7113" y="0"/>
                    <a:pt x="7092" y="0"/>
                  </a:cubicBezTo>
                  <a:cubicBezTo>
                    <a:pt x="7075" y="0"/>
                    <a:pt x="7059" y="6"/>
                    <a:pt x="7049" y="17"/>
                  </a:cubicBezTo>
                  <a:cubicBezTo>
                    <a:pt x="5787" y="1196"/>
                    <a:pt x="4596" y="2327"/>
                    <a:pt x="3965" y="3220"/>
                  </a:cubicBezTo>
                  <a:cubicBezTo>
                    <a:pt x="3215" y="2112"/>
                    <a:pt x="1715" y="1077"/>
                    <a:pt x="119" y="17"/>
                  </a:cubicBezTo>
                  <a:cubicBezTo>
                    <a:pt x="108" y="6"/>
                    <a:pt x="93" y="0"/>
                    <a:pt x="7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flipH="1">
              <a:off x="7911015" y="3537223"/>
              <a:ext cx="729627" cy="1896395"/>
            </a:xfrm>
            <a:custGeom>
              <a:avLst/>
              <a:gdLst/>
              <a:ahLst/>
              <a:cxnLst/>
              <a:rect l="l" t="t" r="r" b="b"/>
              <a:pathLst>
                <a:path w="13074" h="33981" extrusionOk="0">
                  <a:moveTo>
                    <a:pt x="11252" y="0"/>
                  </a:moveTo>
                  <a:lnTo>
                    <a:pt x="11252" y="0"/>
                  </a:lnTo>
                  <a:cubicBezTo>
                    <a:pt x="4227" y="7597"/>
                    <a:pt x="786" y="19288"/>
                    <a:pt x="0" y="33981"/>
                  </a:cubicBezTo>
                  <a:lnTo>
                    <a:pt x="5477" y="33981"/>
                  </a:lnTo>
                  <a:cubicBezTo>
                    <a:pt x="12930" y="19265"/>
                    <a:pt x="13073" y="8513"/>
                    <a:pt x="11252"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flipH="1">
              <a:off x="7879149" y="3532982"/>
              <a:ext cx="765511" cy="1904654"/>
            </a:xfrm>
            <a:custGeom>
              <a:avLst/>
              <a:gdLst/>
              <a:ahLst/>
              <a:cxnLst/>
              <a:rect l="l" t="t" r="r" b="b"/>
              <a:pathLst>
                <a:path w="13717" h="34129" extrusionOk="0">
                  <a:moveTo>
                    <a:pt x="11288" y="231"/>
                  </a:moveTo>
                  <a:lnTo>
                    <a:pt x="11288" y="231"/>
                  </a:lnTo>
                  <a:cubicBezTo>
                    <a:pt x="13550" y="10982"/>
                    <a:pt x="11705" y="21710"/>
                    <a:pt x="5501" y="33985"/>
                  </a:cubicBezTo>
                  <a:lnTo>
                    <a:pt x="155" y="33985"/>
                  </a:lnTo>
                  <a:cubicBezTo>
                    <a:pt x="989" y="18531"/>
                    <a:pt x="4632" y="7482"/>
                    <a:pt x="11288" y="231"/>
                  </a:cubicBezTo>
                  <a:close/>
                  <a:moveTo>
                    <a:pt x="11324" y="0"/>
                  </a:moveTo>
                  <a:cubicBezTo>
                    <a:pt x="11305" y="0"/>
                    <a:pt x="11284" y="8"/>
                    <a:pt x="11276" y="17"/>
                  </a:cubicBezTo>
                  <a:cubicBezTo>
                    <a:pt x="7847" y="3720"/>
                    <a:pt x="5156" y="8554"/>
                    <a:pt x="3287" y="14388"/>
                  </a:cubicBezTo>
                  <a:cubicBezTo>
                    <a:pt x="1513" y="19912"/>
                    <a:pt x="406" y="26532"/>
                    <a:pt x="1" y="34057"/>
                  </a:cubicBezTo>
                  <a:cubicBezTo>
                    <a:pt x="1" y="34069"/>
                    <a:pt x="1" y="34092"/>
                    <a:pt x="25" y="34104"/>
                  </a:cubicBezTo>
                  <a:cubicBezTo>
                    <a:pt x="36" y="34128"/>
                    <a:pt x="48" y="34128"/>
                    <a:pt x="72" y="34128"/>
                  </a:cubicBezTo>
                  <a:lnTo>
                    <a:pt x="5549" y="34128"/>
                  </a:lnTo>
                  <a:cubicBezTo>
                    <a:pt x="5573" y="34128"/>
                    <a:pt x="5597" y="34116"/>
                    <a:pt x="5609" y="34092"/>
                  </a:cubicBezTo>
                  <a:cubicBezTo>
                    <a:pt x="11883" y="21710"/>
                    <a:pt x="13717" y="10899"/>
                    <a:pt x="11395" y="53"/>
                  </a:cubicBezTo>
                  <a:cubicBezTo>
                    <a:pt x="11395" y="29"/>
                    <a:pt x="11371" y="5"/>
                    <a:pt x="11347" y="5"/>
                  </a:cubicBezTo>
                  <a:cubicBezTo>
                    <a:pt x="11340" y="1"/>
                    <a:pt x="11332" y="0"/>
                    <a:pt x="1132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flipH="1">
              <a:off x="8008063" y="3533038"/>
              <a:ext cx="497691" cy="1904598"/>
            </a:xfrm>
            <a:custGeom>
              <a:avLst/>
              <a:gdLst/>
              <a:ahLst/>
              <a:cxnLst/>
              <a:rect l="l" t="t" r="r" b="b"/>
              <a:pathLst>
                <a:path w="8918" h="34128" extrusionOk="0">
                  <a:moveTo>
                    <a:pt x="8839" y="1"/>
                  </a:moveTo>
                  <a:cubicBezTo>
                    <a:pt x="8807" y="1"/>
                    <a:pt x="8773" y="22"/>
                    <a:pt x="8763" y="52"/>
                  </a:cubicBezTo>
                  <a:cubicBezTo>
                    <a:pt x="5120" y="10755"/>
                    <a:pt x="2179" y="22185"/>
                    <a:pt x="12" y="34044"/>
                  </a:cubicBezTo>
                  <a:cubicBezTo>
                    <a:pt x="0" y="34080"/>
                    <a:pt x="36" y="34127"/>
                    <a:pt x="72" y="34127"/>
                  </a:cubicBezTo>
                  <a:lnTo>
                    <a:pt x="83" y="34127"/>
                  </a:lnTo>
                  <a:cubicBezTo>
                    <a:pt x="119" y="34127"/>
                    <a:pt x="155" y="34103"/>
                    <a:pt x="155" y="34068"/>
                  </a:cubicBezTo>
                  <a:cubicBezTo>
                    <a:pt x="2322" y="22221"/>
                    <a:pt x="5263" y="10791"/>
                    <a:pt x="8906" y="99"/>
                  </a:cubicBezTo>
                  <a:cubicBezTo>
                    <a:pt x="8918" y="63"/>
                    <a:pt x="8894" y="16"/>
                    <a:pt x="8858" y="4"/>
                  </a:cubicBezTo>
                  <a:cubicBezTo>
                    <a:pt x="8852" y="2"/>
                    <a:pt x="8845" y="1"/>
                    <a:pt x="8839"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flipH="1">
              <a:off x="7967489" y="3734341"/>
              <a:ext cx="209390" cy="179030"/>
            </a:xfrm>
            <a:custGeom>
              <a:avLst/>
              <a:gdLst/>
              <a:ahLst/>
              <a:cxnLst/>
              <a:rect l="l" t="t" r="r" b="b"/>
              <a:pathLst>
                <a:path w="3752" h="3208" extrusionOk="0">
                  <a:moveTo>
                    <a:pt x="82" y="0"/>
                  </a:moveTo>
                  <a:cubicBezTo>
                    <a:pt x="71" y="0"/>
                    <a:pt x="60" y="2"/>
                    <a:pt x="48" y="5"/>
                  </a:cubicBezTo>
                  <a:cubicBezTo>
                    <a:pt x="13" y="16"/>
                    <a:pt x="1" y="52"/>
                    <a:pt x="13" y="100"/>
                  </a:cubicBezTo>
                  <a:cubicBezTo>
                    <a:pt x="417" y="1231"/>
                    <a:pt x="656" y="2219"/>
                    <a:pt x="715" y="3136"/>
                  </a:cubicBezTo>
                  <a:cubicBezTo>
                    <a:pt x="715" y="3172"/>
                    <a:pt x="739" y="3195"/>
                    <a:pt x="763" y="3207"/>
                  </a:cubicBezTo>
                  <a:lnTo>
                    <a:pt x="787" y="3207"/>
                  </a:lnTo>
                  <a:cubicBezTo>
                    <a:pt x="810" y="3207"/>
                    <a:pt x="822" y="3207"/>
                    <a:pt x="846" y="3195"/>
                  </a:cubicBezTo>
                  <a:cubicBezTo>
                    <a:pt x="1751" y="2338"/>
                    <a:pt x="2692" y="1624"/>
                    <a:pt x="3704" y="1005"/>
                  </a:cubicBezTo>
                  <a:cubicBezTo>
                    <a:pt x="3739" y="981"/>
                    <a:pt x="3751" y="933"/>
                    <a:pt x="3727" y="898"/>
                  </a:cubicBezTo>
                  <a:cubicBezTo>
                    <a:pt x="3720" y="874"/>
                    <a:pt x="3697" y="861"/>
                    <a:pt x="3672" y="861"/>
                  </a:cubicBezTo>
                  <a:cubicBezTo>
                    <a:pt x="3659" y="861"/>
                    <a:pt x="3645" y="865"/>
                    <a:pt x="3632" y="874"/>
                  </a:cubicBezTo>
                  <a:cubicBezTo>
                    <a:pt x="2644" y="1469"/>
                    <a:pt x="1739" y="2160"/>
                    <a:pt x="858" y="2981"/>
                  </a:cubicBezTo>
                  <a:cubicBezTo>
                    <a:pt x="775" y="2088"/>
                    <a:pt x="536" y="1124"/>
                    <a:pt x="144" y="40"/>
                  </a:cubicBezTo>
                  <a:cubicBezTo>
                    <a:pt x="135" y="13"/>
                    <a:pt x="112" y="0"/>
                    <a:pt x="8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flipH="1">
              <a:off x="7954207" y="3898140"/>
              <a:ext cx="323684" cy="285009"/>
            </a:xfrm>
            <a:custGeom>
              <a:avLst/>
              <a:gdLst/>
              <a:ahLst/>
              <a:cxnLst/>
              <a:rect l="l" t="t" r="r" b="b"/>
              <a:pathLst>
                <a:path w="5800" h="5107" extrusionOk="0">
                  <a:moveTo>
                    <a:pt x="92" y="1"/>
                  </a:moveTo>
                  <a:cubicBezTo>
                    <a:pt x="81" y="1"/>
                    <a:pt x="70" y="4"/>
                    <a:pt x="60" y="10"/>
                  </a:cubicBezTo>
                  <a:cubicBezTo>
                    <a:pt x="25" y="22"/>
                    <a:pt x="1" y="58"/>
                    <a:pt x="13" y="106"/>
                  </a:cubicBezTo>
                  <a:cubicBezTo>
                    <a:pt x="632" y="1689"/>
                    <a:pt x="989" y="3344"/>
                    <a:pt x="1108" y="5035"/>
                  </a:cubicBezTo>
                  <a:cubicBezTo>
                    <a:pt x="1108" y="5071"/>
                    <a:pt x="1120" y="5094"/>
                    <a:pt x="1156" y="5106"/>
                  </a:cubicBezTo>
                  <a:lnTo>
                    <a:pt x="1180" y="5106"/>
                  </a:lnTo>
                  <a:cubicBezTo>
                    <a:pt x="1203" y="5106"/>
                    <a:pt x="1215" y="5106"/>
                    <a:pt x="1227" y="5082"/>
                  </a:cubicBezTo>
                  <a:cubicBezTo>
                    <a:pt x="2335" y="4094"/>
                    <a:pt x="3775" y="3046"/>
                    <a:pt x="5752" y="1784"/>
                  </a:cubicBezTo>
                  <a:cubicBezTo>
                    <a:pt x="5787" y="1772"/>
                    <a:pt x="5799" y="1725"/>
                    <a:pt x="5775" y="1689"/>
                  </a:cubicBezTo>
                  <a:cubicBezTo>
                    <a:pt x="5760" y="1666"/>
                    <a:pt x="5735" y="1653"/>
                    <a:pt x="5709" y="1653"/>
                  </a:cubicBezTo>
                  <a:cubicBezTo>
                    <a:pt x="5695" y="1653"/>
                    <a:pt x="5681" y="1657"/>
                    <a:pt x="5668" y="1665"/>
                  </a:cubicBezTo>
                  <a:cubicBezTo>
                    <a:pt x="3763" y="2892"/>
                    <a:pt x="2346" y="3916"/>
                    <a:pt x="1239" y="4880"/>
                  </a:cubicBezTo>
                  <a:cubicBezTo>
                    <a:pt x="1120" y="3225"/>
                    <a:pt x="751" y="1606"/>
                    <a:pt x="156" y="46"/>
                  </a:cubicBezTo>
                  <a:cubicBezTo>
                    <a:pt x="147" y="20"/>
                    <a:pt x="120" y="1"/>
                    <a:pt x="92"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flipH="1">
              <a:off x="7962188" y="4127013"/>
              <a:ext cx="424639" cy="293324"/>
            </a:xfrm>
            <a:custGeom>
              <a:avLst/>
              <a:gdLst/>
              <a:ahLst/>
              <a:cxnLst/>
              <a:rect l="l" t="t" r="r" b="b"/>
              <a:pathLst>
                <a:path w="7609" h="5256" extrusionOk="0">
                  <a:moveTo>
                    <a:pt x="88" y="1"/>
                  </a:moveTo>
                  <a:cubicBezTo>
                    <a:pt x="78" y="1"/>
                    <a:pt x="69" y="2"/>
                    <a:pt x="60" y="5"/>
                  </a:cubicBezTo>
                  <a:cubicBezTo>
                    <a:pt x="24" y="17"/>
                    <a:pt x="0" y="65"/>
                    <a:pt x="12" y="100"/>
                  </a:cubicBezTo>
                  <a:cubicBezTo>
                    <a:pt x="810" y="1958"/>
                    <a:pt x="1620" y="3898"/>
                    <a:pt x="1905" y="5196"/>
                  </a:cubicBezTo>
                  <a:cubicBezTo>
                    <a:pt x="1917" y="5220"/>
                    <a:pt x="1929" y="5244"/>
                    <a:pt x="1953" y="5256"/>
                  </a:cubicBezTo>
                  <a:lnTo>
                    <a:pt x="1977" y="5256"/>
                  </a:lnTo>
                  <a:cubicBezTo>
                    <a:pt x="2001" y="5256"/>
                    <a:pt x="2012" y="5256"/>
                    <a:pt x="2024" y="5244"/>
                  </a:cubicBezTo>
                  <a:cubicBezTo>
                    <a:pt x="3739" y="3958"/>
                    <a:pt x="5596" y="2863"/>
                    <a:pt x="7561" y="2005"/>
                  </a:cubicBezTo>
                  <a:cubicBezTo>
                    <a:pt x="7597" y="1993"/>
                    <a:pt x="7608" y="1946"/>
                    <a:pt x="7597" y="1910"/>
                  </a:cubicBezTo>
                  <a:cubicBezTo>
                    <a:pt x="7588" y="1884"/>
                    <a:pt x="7561" y="1865"/>
                    <a:pt x="7533" y="1865"/>
                  </a:cubicBezTo>
                  <a:cubicBezTo>
                    <a:pt x="7522" y="1865"/>
                    <a:pt x="7511" y="1868"/>
                    <a:pt x="7501" y="1874"/>
                  </a:cubicBezTo>
                  <a:cubicBezTo>
                    <a:pt x="5572" y="2720"/>
                    <a:pt x="3727" y="3791"/>
                    <a:pt x="2024" y="5053"/>
                  </a:cubicBezTo>
                  <a:cubicBezTo>
                    <a:pt x="1715" y="3744"/>
                    <a:pt x="929" y="1862"/>
                    <a:pt x="155" y="41"/>
                  </a:cubicBezTo>
                  <a:cubicBezTo>
                    <a:pt x="146" y="14"/>
                    <a:pt x="117" y="1"/>
                    <a:pt x="88"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flipH="1">
              <a:off x="8013365" y="4423749"/>
              <a:ext cx="476484" cy="318214"/>
            </a:xfrm>
            <a:custGeom>
              <a:avLst/>
              <a:gdLst/>
              <a:ahLst/>
              <a:cxnLst/>
              <a:rect l="l" t="t" r="r" b="b"/>
              <a:pathLst>
                <a:path w="8538" h="5702" extrusionOk="0">
                  <a:moveTo>
                    <a:pt x="92" y="1"/>
                  </a:moveTo>
                  <a:cubicBezTo>
                    <a:pt x="81" y="1"/>
                    <a:pt x="70" y="4"/>
                    <a:pt x="60" y="10"/>
                  </a:cubicBezTo>
                  <a:cubicBezTo>
                    <a:pt x="25" y="22"/>
                    <a:pt x="1" y="70"/>
                    <a:pt x="25" y="105"/>
                  </a:cubicBezTo>
                  <a:cubicBezTo>
                    <a:pt x="930" y="1891"/>
                    <a:pt x="1918" y="3939"/>
                    <a:pt x="2323" y="5642"/>
                  </a:cubicBezTo>
                  <a:cubicBezTo>
                    <a:pt x="2334" y="5666"/>
                    <a:pt x="2346" y="5689"/>
                    <a:pt x="2370" y="5689"/>
                  </a:cubicBezTo>
                  <a:cubicBezTo>
                    <a:pt x="2382" y="5701"/>
                    <a:pt x="2394" y="5701"/>
                    <a:pt x="2394" y="5701"/>
                  </a:cubicBezTo>
                  <a:cubicBezTo>
                    <a:pt x="2418" y="5701"/>
                    <a:pt x="2430" y="5689"/>
                    <a:pt x="2442" y="5678"/>
                  </a:cubicBezTo>
                  <a:cubicBezTo>
                    <a:pt x="4109" y="4380"/>
                    <a:pt x="6537" y="3451"/>
                    <a:pt x="8478" y="2784"/>
                  </a:cubicBezTo>
                  <a:cubicBezTo>
                    <a:pt x="8514" y="2772"/>
                    <a:pt x="8538" y="2737"/>
                    <a:pt x="8514" y="2689"/>
                  </a:cubicBezTo>
                  <a:cubicBezTo>
                    <a:pt x="8504" y="2660"/>
                    <a:pt x="8478" y="2638"/>
                    <a:pt x="8449" y="2638"/>
                  </a:cubicBezTo>
                  <a:cubicBezTo>
                    <a:pt x="8443" y="2638"/>
                    <a:pt x="8437" y="2639"/>
                    <a:pt x="8430" y="2641"/>
                  </a:cubicBezTo>
                  <a:cubicBezTo>
                    <a:pt x="6514" y="3296"/>
                    <a:pt x="4120" y="4213"/>
                    <a:pt x="2442" y="5499"/>
                  </a:cubicBezTo>
                  <a:cubicBezTo>
                    <a:pt x="2013" y="3808"/>
                    <a:pt x="1049" y="1796"/>
                    <a:pt x="156" y="46"/>
                  </a:cubicBezTo>
                  <a:cubicBezTo>
                    <a:pt x="147" y="20"/>
                    <a:pt x="120" y="1"/>
                    <a:pt x="92"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p2"/>
          <p:cNvSpPr/>
          <p:nvPr/>
        </p:nvSpPr>
        <p:spPr>
          <a:xfrm>
            <a:off x="2822648" y="1410591"/>
            <a:ext cx="10916" cy="6717"/>
          </a:xfrm>
          <a:custGeom>
            <a:avLst/>
            <a:gdLst/>
            <a:ahLst/>
            <a:cxnLst/>
            <a:rect l="l" t="t" r="r" b="b"/>
            <a:pathLst>
              <a:path w="273" h="168" extrusionOk="0">
                <a:moveTo>
                  <a:pt x="213" y="0"/>
                </a:moveTo>
                <a:cubicBezTo>
                  <a:pt x="203" y="0"/>
                  <a:pt x="194" y="3"/>
                  <a:pt x="185" y="8"/>
                </a:cubicBezTo>
                <a:cubicBezTo>
                  <a:pt x="166" y="20"/>
                  <a:pt x="177" y="46"/>
                  <a:pt x="194" y="46"/>
                </a:cubicBezTo>
                <a:cubicBezTo>
                  <a:pt x="197" y="46"/>
                  <a:pt x="201" y="45"/>
                  <a:pt x="205" y="43"/>
                </a:cubicBezTo>
                <a:lnTo>
                  <a:pt x="205" y="43"/>
                </a:lnTo>
                <a:cubicBezTo>
                  <a:pt x="168" y="65"/>
                  <a:pt x="175" y="78"/>
                  <a:pt x="133" y="87"/>
                </a:cubicBezTo>
                <a:cubicBezTo>
                  <a:pt x="129" y="88"/>
                  <a:pt x="125" y="88"/>
                  <a:pt x="122" y="88"/>
                </a:cubicBezTo>
                <a:cubicBezTo>
                  <a:pt x="110" y="88"/>
                  <a:pt x="98" y="85"/>
                  <a:pt x="86" y="85"/>
                </a:cubicBezTo>
                <a:cubicBezTo>
                  <a:pt x="81" y="85"/>
                  <a:pt x="76" y="85"/>
                  <a:pt x="70" y="87"/>
                </a:cubicBezTo>
                <a:cubicBezTo>
                  <a:pt x="47" y="93"/>
                  <a:pt x="27" y="104"/>
                  <a:pt x="13" y="121"/>
                </a:cubicBezTo>
                <a:cubicBezTo>
                  <a:pt x="1" y="135"/>
                  <a:pt x="13" y="152"/>
                  <a:pt x="27" y="152"/>
                </a:cubicBezTo>
                <a:cubicBezTo>
                  <a:pt x="31" y="152"/>
                  <a:pt x="35" y="151"/>
                  <a:pt x="39" y="147"/>
                </a:cubicBezTo>
                <a:cubicBezTo>
                  <a:pt x="88" y="100"/>
                  <a:pt x="261" y="167"/>
                  <a:pt x="270" y="62"/>
                </a:cubicBezTo>
                <a:cubicBezTo>
                  <a:pt x="273" y="27"/>
                  <a:pt x="244" y="0"/>
                  <a:pt x="213" y="0"/>
                </a:cubicBezTo>
                <a:close/>
              </a:path>
            </a:pathLst>
          </a:custGeom>
          <a:solidFill>
            <a:srgbClr val="F8B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836429" y="3587752"/>
            <a:ext cx="8077" cy="12115"/>
          </a:xfrm>
          <a:custGeom>
            <a:avLst/>
            <a:gdLst/>
            <a:ahLst/>
            <a:cxnLst/>
            <a:rect l="l" t="t" r="r" b="b"/>
            <a:pathLst>
              <a:path w="202" h="303" extrusionOk="0">
                <a:moveTo>
                  <a:pt x="2" y="1"/>
                </a:moveTo>
                <a:cubicBezTo>
                  <a:pt x="1" y="1"/>
                  <a:pt x="1" y="1"/>
                  <a:pt x="1" y="2"/>
                </a:cubicBezTo>
                <a:cubicBezTo>
                  <a:pt x="62" y="94"/>
                  <a:pt x="121" y="188"/>
                  <a:pt x="181" y="282"/>
                </a:cubicBezTo>
                <a:cubicBezTo>
                  <a:pt x="187" y="289"/>
                  <a:pt x="194" y="296"/>
                  <a:pt x="201" y="303"/>
                </a:cubicBezTo>
                <a:cubicBezTo>
                  <a:pt x="67" y="81"/>
                  <a:pt x="10" y="1"/>
                  <a:pt x="2" y="1"/>
                </a:cubicBezTo>
                <a:close/>
              </a:path>
            </a:pathLst>
          </a:custGeom>
          <a:solidFill>
            <a:srgbClr val="F8B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489951" y="2822527"/>
            <a:ext cx="5398" cy="15714"/>
          </a:xfrm>
          <a:custGeom>
            <a:avLst/>
            <a:gdLst/>
            <a:ahLst/>
            <a:cxnLst/>
            <a:rect l="l" t="t" r="r" b="b"/>
            <a:pathLst>
              <a:path w="135" h="393" extrusionOk="0">
                <a:moveTo>
                  <a:pt x="3" y="1"/>
                </a:moveTo>
                <a:cubicBezTo>
                  <a:pt x="1" y="1"/>
                  <a:pt x="3" y="17"/>
                  <a:pt x="10" y="43"/>
                </a:cubicBezTo>
                <a:cubicBezTo>
                  <a:pt x="53" y="157"/>
                  <a:pt x="95" y="270"/>
                  <a:pt x="132" y="386"/>
                </a:cubicBezTo>
                <a:cubicBezTo>
                  <a:pt x="132" y="388"/>
                  <a:pt x="133" y="389"/>
                  <a:pt x="135" y="392"/>
                </a:cubicBezTo>
                <a:cubicBezTo>
                  <a:pt x="45" y="100"/>
                  <a:pt x="8" y="1"/>
                  <a:pt x="3" y="1"/>
                </a:cubicBezTo>
                <a:close/>
              </a:path>
            </a:pathLst>
          </a:custGeom>
          <a:solidFill>
            <a:srgbClr val="F8B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5904698" y="-181955"/>
            <a:ext cx="9037" cy="9996"/>
          </a:xfrm>
          <a:custGeom>
            <a:avLst/>
            <a:gdLst/>
            <a:ahLst/>
            <a:cxnLst/>
            <a:rect l="l" t="t" r="r" b="b"/>
            <a:pathLst>
              <a:path w="226" h="250" extrusionOk="0">
                <a:moveTo>
                  <a:pt x="6" y="0"/>
                </a:moveTo>
                <a:cubicBezTo>
                  <a:pt x="0" y="0"/>
                  <a:pt x="54" y="66"/>
                  <a:pt x="225" y="249"/>
                </a:cubicBezTo>
                <a:lnTo>
                  <a:pt x="212" y="232"/>
                </a:lnTo>
                <a:cubicBezTo>
                  <a:pt x="145" y="156"/>
                  <a:pt x="77" y="80"/>
                  <a:pt x="12" y="4"/>
                </a:cubicBezTo>
                <a:cubicBezTo>
                  <a:pt x="9" y="2"/>
                  <a:pt x="7" y="0"/>
                  <a:pt x="6" y="0"/>
                </a:cubicBezTo>
                <a:close/>
              </a:path>
            </a:pathLst>
          </a:custGeom>
          <a:solidFill>
            <a:srgbClr val="F8B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txBox="1">
            <a:spLocks noGrp="1"/>
          </p:cNvSpPr>
          <p:nvPr>
            <p:ph type="ctrTitle"/>
          </p:nvPr>
        </p:nvSpPr>
        <p:spPr>
          <a:xfrm>
            <a:off x="2155050" y="1546808"/>
            <a:ext cx="4836000" cy="17391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5200"/>
              <a:buFont typeface="Concert One"/>
              <a:buNone/>
              <a:defRPr sz="6800"/>
            </a:lvl1pPr>
            <a:lvl2pPr lvl="1" algn="ctr">
              <a:lnSpc>
                <a:spcPct val="80000"/>
              </a:lnSpc>
              <a:spcBef>
                <a:spcPts val="0"/>
              </a:spcBef>
              <a:spcAft>
                <a:spcPts val="0"/>
              </a:spcAft>
              <a:buSzPts val="5200"/>
              <a:buNone/>
              <a:defRPr sz="5200"/>
            </a:lvl2pPr>
            <a:lvl3pPr lvl="2" algn="ctr">
              <a:lnSpc>
                <a:spcPct val="80000"/>
              </a:lnSpc>
              <a:spcBef>
                <a:spcPts val="0"/>
              </a:spcBef>
              <a:spcAft>
                <a:spcPts val="0"/>
              </a:spcAft>
              <a:buSzPts val="5200"/>
              <a:buNone/>
              <a:defRPr sz="5200"/>
            </a:lvl3pPr>
            <a:lvl4pPr lvl="3" algn="ctr">
              <a:lnSpc>
                <a:spcPct val="80000"/>
              </a:lnSpc>
              <a:spcBef>
                <a:spcPts val="0"/>
              </a:spcBef>
              <a:spcAft>
                <a:spcPts val="0"/>
              </a:spcAft>
              <a:buSzPts val="5200"/>
              <a:buNone/>
              <a:defRPr sz="5200"/>
            </a:lvl4pPr>
            <a:lvl5pPr lvl="4" algn="ctr">
              <a:lnSpc>
                <a:spcPct val="80000"/>
              </a:lnSpc>
              <a:spcBef>
                <a:spcPts val="0"/>
              </a:spcBef>
              <a:spcAft>
                <a:spcPts val="0"/>
              </a:spcAft>
              <a:buSzPts val="5200"/>
              <a:buNone/>
              <a:defRPr sz="5200"/>
            </a:lvl5pPr>
            <a:lvl6pPr lvl="5" algn="ctr">
              <a:lnSpc>
                <a:spcPct val="80000"/>
              </a:lnSpc>
              <a:spcBef>
                <a:spcPts val="0"/>
              </a:spcBef>
              <a:spcAft>
                <a:spcPts val="0"/>
              </a:spcAft>
              <a:buSzPts val="5200"/>
              <a:buNone/>
              <a:defRPr sz="5200"/>
            </a:lvl6pPr>
            <a:lvl7pPr lvl="6" algn="ctr">
              <a:lnSpc>
                <a:spcPct val="80000"/>
              </a:lnSpc>
              <a:spcBef>
                <a:spcPts val="0"/>
              </a:spcBef>
              <a:spcAft>
                <a:spcPts val="0"/>
              </a:spcAft>
              <a:buSzPts val="5200"/>
              <a:buNone/>
              <a:defRPr sz="5200"/>
            </a:lvl7pPr>
            <a:lvl8pPr lvl="7" algn="ctr">
              <a:lnSpc>
                <a:spcPct val="80000"/>
              </a:lnSpc>
              <a:spcBef>
                <a:spcPts val="0"/>
              </a:spcBef>
              <a:spcAft>
                <a:spcPts val="0"/>
              </a:spcAft>
              <a:buSzPts val="5200"/>
              <a:buNone/>
              <a:defRPr sz="5200"/>
            </a:lvl8pPr>
            <a:lvl9pPr lvl="8" algn="ctr">
              <a:lnSpc>
                <a:spcPct val="80000"/>
              </a:lnSpc>
              <a:spcBef>
                <a:spcPts val="0"/>
              </a:spcBef>
              <a:spcAft>
                <a:spcPts val="0"/>
              </a:spcAft>
              <a:buSzPts val="5200"/>
              <a:buNone/>
              <a:defRPr sz="5200"/>
            </a:lvl9pPr>
          </a:lstStyle>
          <a:p>
            <a:endParaRPr/>
          </a:p>
        </p:txBody>
      </p:sp>
      <p:sp>
        <p:nvSpPr>
          <p:cNvPr id="87" name="Google Shape;87;p2"/>
          <p:cNvSpPr txBox="1">
            <a:spLocks noGrp="1"/>
          </p:cNvSpPr>
          <p:nvPr>
            <p:ph type="subTitle" idx="1"/>
          </p:nvPr>
        </p:nvSpPr>
        <p:spPr>
          <a:xfrm>
            <a:off x="2391600" y="3321323"/>
            <a:ext cx="43608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2200">
                <a:solidFill>
                  <a:schemeClr val="accent5"/>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88" name="Google Shape;88;p2"/>
          <p:cNvSpPr/>
          <p:nvPr/>
        </p:nvSpPr>
        <p:spPr>
          <a:xfrm>
            <a:off x="7169342" y="1095366"/>
            <a:ext cx="398352" cy="427012"/>
          </a:xfrm>
          <a:custGeom>
            <a:avLst/>
            <a:gdLst/>
            <a:ahLst/>
            <a:cxnLst/>
            <a:rect l="l" t="t" r="r" b="b"/>
            <a:pathLst>
              <a:path w="2977" h="3191" extrusionOk="0">
                <a:moveTo>
                  <a:pt x="1488" y="0"/>
                </a:moveTo>
                <a:lnTo>
                  <a:pt x="1262" y="667"/>
                </a:lnTo>
                <a:cubicBezTo>
                  <a:pt x="1155" y="988"/>
                  <a:pt x="917" y="1238"/>
                  <a:pt x="595" y="1357"/>
                </a:cubicBezTo>
                <a:lnTo>
                  <a:pt x="0" y="1595"/>
                </a:lnTo>
                <a:lnTo>
                  <a:pt x="595" y="1822"/>
                </a:lnTo>
                <a:cubicBezTo>
                  <a:pt x="917" y="1941"/>
                  <a:pt x="1155" y="2203"/>
                  <a:pt x="1262" y="2524"/>
                </a:cubicBezTo>
                <a:lnTo>
                  <a:pt x="1488" y="3191"/>
                </a:lnTo>
                <a:lnTo>
                  <a:pt x="1715" y="2524"/>
                </a:lnTo>
                <a:cubicBezTo>
                  <a:pt x="1822" y="2203"/>
                  <a:pt x="2072" y="1941"/>
                  <a:pt x="2381" y="1822"/>
                </a:cubicBezTo>
                <a:lnTo>
                  <a:pt x="2977" y="1595"/>
                </a:lnTo>
                <a:lnTo>
                  <a:pt x="2381" y="1357"/>
                </a:lnTo>
                <a:cubicBezTo>
                  <a:pt x="2072" y="1238"/>
                  <a:pt x="1822" y="988"/>
                  <a:pt x="1715" y="667"/>
                </a:cubicBezTo>
                <a:lnTo>
                  <a:pt x="1488" y="0"/>
                </a:lnTo>
                <a:close/>
              </a:path>
            </a:pathLst>
          </a:custGeom>
          <a:solidFill>
            <a:schemeClr val="accent4"/>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2155044" y="1214020"/>
            <a:ext cx="285888" cy="308360"/>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l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338102" y="2357862"/>
            <a:ext cx="198305" cy="213893"/>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1"/>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2206519" y="2012920"/>
            <a:ext cx="285888" cy="308360"/>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4"/>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1658244" y="2930770"/>
            <a:ext cx="285888" cy="308360"/>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l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6752399" y="1920823"/>
            <a:ext cx="553882" cy="597420"/>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5"/>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1404152" y="1349987"/>
            <a:ext cx="198305" cy="213893"/>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1"/>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7420014" y="2930768"/>
            <a:ext cx="147682" cy="158298"/>
          </a:xfrm>
          <a:custGeom>
            <a:avLst/>
            <a:gdLst/>
            <a:ahLst/>
            <a:cxnLst/>
            <a:rect l="l" t="t" r="r" b="b"/>
            <a:pathLst>
              <a:path w="2977" h="3191" extrusionOk="0">
                <a:moveTo>
                  <a:pt x="1488" y="0"/>
                </a:moveTo>
                <a:lnTo>
                  <a:pt x="1262" y="667"/>
                </a:lnTo>
                <a:cubicBezTo>
                  <a:pt x="1155" y="988"/>
                  <a:pt x="917" y="1238"/>
                  <a:pt x="595" y="1357"/>
                </a:cubicBezTo>
                <a:lnTo>
                  <a:pt x="0" y="1595"/>
                </a:lnTo>
                <a:lnTo>
                  <a:pt x="595" y="1822"/>
                </a:lnTo>
                <a:cubicBezTo>
                  <a:pt x="917" y="1941"/>
                  <a:pt x="1155" y="2203"/>
                  <a:pt x="1262" y="2524"/>
                </a:cubicBezTo>
                <a:lnTo>
                  <a:pt x="1488" y="3191"/>
                </a:lnTo>
                <a:lnTo>
                  <a:pt x="1715" y="2524"/>
                </a:lnTo>
                <a:cubicBezTo>
                  <a:pt x="1822" y="2203"/>
                  <a:pt x="2072" y="1941"/>
                  <a:pt x="2381" y="1822"/>
                </a:cubicBezTo>
                <a:lnTo>
                  <a:pt x="2977" y="1595"/>
                </a:lnTo>
                <a:lnTo>
                  <a:pt x="2381" y="1357"/>
                </a:lnTo>
                <a:cubicBezTo>
                  <a:pt x="2072" y="1238"/>
                  <a:pt x="1822" y="988"/>
                  <a:pt x="1715" y="667"/>
                </a:cubicBezTo>
                <a:lnTo>
                  <a:pt x="1488" y="0"/>
                </a:ln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2968719" y="157870"/>
            <a:ext cx="285888" cy="308360"/>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6166095" y="224979"/>
            <a:ext cx="489927" cy="528422"/>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l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1801920" y="47841"/>
            <a:ext cx="489927" cy="528422"/>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l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4"/>
        <p:cNvGrpSpPr/>
        <p:nvPr/>
      </p:nvGrpSpPr>
      <p:grpSpPr>
        <a:xfrm>
          <a:off x="0" y="0"/>
          <a:ext cx="0" cy="0"/>
          <a:chOff x="0" y="0"/>
          <a:chExt cx="0" cy="0"/>
        </a:xfrm>
      </p:grpSpPr>
      <p:grpSp>
        <p:nvGrpSpPr>
          <p:cNvPr id="235" name="Google Shape;235;p6"/>
          <p:cNvGrpSpPr/>
          <p:nvPr/>
        </p:nvGrpSpPr>
        <p:grpSpPr>
          <a:xfrm>
            <a:off x="353167" y="163310"/>
            <a:ext cx="8452699" cy="4831682"/>
            <a:chOff x="345766" y="155909"/>
            <a:chExt cx="8452699" cy="4831682"/>
          </a:xfrm>
        </p:grpSpPr>
        <p:grpSp>
          <p:nvGrpSpPr>
            <p:cNvPr id="236" name="Google Shape;236;p6"/>
            <p:cNvGrpSpPr/>
            <p:nvPr/>
          </p:nvGrpSpPr>
          <p:grpSpPr>
            <a:xfrm>
              <a:off x="345766" y="155909"/>
              <a:ext cx="8452699" cy="4831682"/>
              <a:chOff x="271175" y="79714"/>
              <a:chExt cx="8452699" cy="4831682"/>
            </a:xfrm>
          </p:grpSpPr>
          <p:sp>
            <p:nvSpPr>
              <p:cNvPr id="237" name="Google Shape;237;p6"/>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6"/>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45" name="Google Shape;245;p6"/>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88"/>
        <p:cNvGrpSpPr/>
        <p:nvPr/>
      </p:nvGrpSpPr>
      <p:grpSpPr>
        <a:xfrm>
          <a:off x="0" y="0"/>
          <a:ext cx="0" cy="0"/>
          <a:chOff x="0" y="0"/>
          <a:chExt cx="0" cy="0"/>
        </a:xfrm>
      </p:grpSpPr>
      <p:sp>
        <p:nvSpPr>
          <p:cNvPr id="289" name="Google Shape;289;p8"/>
          <p:cNvSpPr txBox="1">
            <a:spLocks noGrp="1"/>
          </p:cNvSpPr>
          <p:nvPr>
            <p:ph type="title"/>
          </p:nvPr>
        </p:nvSpPr>
        <p:spPr>
          <a:xfrm>
            <a:off x="797325" y="671225"/>
            <a:ext cx="3489300" cy="4090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34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1">
  <p:cSld name="TITLE_ONLY_2">
    <p:spTree>
      <p:nvGrpSpPr>
        <p:cNvPr id="1" name="Shape 557"/>
        <p:cNvGrpSpPr/>
        <p:nvPr/>
      </p:nvGrpSpPr>
      <p:grpSpPr>
        <a:xfrm>
          <a:off x="0" y="0"/>
          <a:ext cx="0" cy="0"/>
          <a:chOff x="0" y="0"/>
          <a:chExt cx="0" cy="0"/>
        </a:xfrm>
      </p:grpSpPr>
      <p:grpSp>
        <p:nvGrpSpPr>
          <p:cNvPr id="558" name="Google Shape;558;p19"/>
          <p:cNvGrpSpPr/>
          <p:nvPr/>
        </p:nvGrpSpPr>
        <p:grpSpPr>
          <a:xfrm>
            <a:off x="353167" y="163310"/>
            <a:ext cx="8452699" cy="4831682"/>
            <a:chOff x="345766" y="155909"/>
            <a:chExt cx="8452699" cy="4831682"/>
          </a:xfrm>
        </p:grpSpPr>
        <p:grpSp>
          <p:nvGrpSpPr>
            <p:cNvPr id="559" name="Google Shape;559;p19"/>
            <p:cNvGrpSpPr/>
            <p:nvPr/>
          </p:nvGrpSpPr>
          <p:grpSpPr>
            <a:xfrm>
              <a:off x="345766" y="155909"/>
              <a:ext cx="8452699" cy="4831682"/>
              <a:chOff x="271175" y="79714"/>
              <a:chExt cx="8452699" cy="4831682"/>
            </a:xfrm>
          </p:grpSpPr>
          <p:sp>
            <p:nvSpPr>
              <p:cNvPr id="560" name="Google Shape;560;p19"/>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9"/>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9"/>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9"/>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 name="Google Shape;564;p19"/>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9"/>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9"/>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 name="Google Shape;567;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68" name="Google Shape;568;p19"/>
          <p:cNvSpPr txBox="1">
            <a:spLocks noGrp="1"/>
          </p:cNvSpPr>
          <p:nvPr>
            <p:ph type="title"/>
          </p:nvPr>
        </p:nvSpPr>
        <p:spPr>
          <a:xfrm>
            <a:off x="713225" y="587575"/>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Design 2">
  <p:cSld name="TITLE_AND_TWO_COLUMNS_1">
    <p:spTree>
      <p:nvGrpSpPr>
        <p:cNvPr id="1" name="Shape 586"/>
        <p:cNvGrpSpPr/>
        <p:nvPr/>
      </p:nvGrpSpPr>
      <p:grpSpPr>
        <a:xfrm>
          <a:off x="0" y="0"/>
          <a:ext cx="0" cy="0"/>
          <a:chOff x="0" y="0"/>
          <a:chExt cx="0" cy="0"/>
        </a:xfrm>
      </p:grpSpPr>
      <p:grpSp>
        <p:nvGrpSpPr>
          <p:cNvPr id="587" name="Google Shape;587;p21"/>
          <p:cNvGrpSpPr/>
          <p:nvPr/>
        </p:nvGrpSpPr>
        <p:grpSpPr>
          <a:xfrm>
            <a:off x="353167" y="163310"/>
            <a:ext cx="8452699" cy="4831682"/>
            <a:chOff x="345766" y="155909"/>
            <a:chExt cx="8452699" cy="4831682"/>
          </a:xfrm>
        </p:grpSpPr>
        <p:grpSp>
          <p:nvGrpSpPr>
            <p:cNvPr id="588" name="Google Shape;588;p21"/>
            <p:cNvGrpSpPr/>
            <p:nvPr/>
          </p:nvGrpSpPr>
          <p:grpSpPr>
            <a:xfrm>
              <a:off x="345766" y="155909"/>
              <a:ext cx="8452699" cy="4831682"/>
              <a:chOff x="271175" y="79714"/>
              <a:chExt cx="8452699" cy="4831682"/>
            </a:xfrm>
          </p:grpSpPr>
          <p:sp>
            <p:nvSpPr>
              <p:cNvPr id="589" name="Google Shape;589;p21"/>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1"/>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1"/>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1"/>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 name="Google Shape;593;p21"/>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1"/>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1"/>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 name="Google Shape;596;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97" name="Google Shape;597;p21"/>
          <p:cNvSpPr txBox="1">
            <a:spLocks noGrp="1"/>
          </p:cNvSpPr>
          <p:nvPr>
            <p:ph type="title"/>
          </p:nvPr>
        </p:nvSpPr>
        <p:spPr>
          <a:xfrm>
            <a:off x="697475" y="593076"/>
            <a:ext cx="7733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ercentages">
  <p:cSld name="Percentages">
    <p:spTree>
      <p:nvGrpSpPr>
        <p:cNvPr id="1" name="Shape 528"/>
        <p:cNvGrpSpPr/>
        <p:nvPr/>
      </p:nvGrpSpPr>
      <p:grpSpPr>
        <a:xfrm>
          <a:off x="0" y="0"/>
          <a:ext cx="0" cy="0"/>
          <a:chOff x="0" y="0"/>
          <a:chExt cx="0" cy="0"/>
        </a:xfrm>
      </p:grpSpPr>
      <p:grpSp>
        <p:nvGrpSpPr>
          <p:cNvPr id="529" name="Google Shape;529;p17"/>
          <p:cNvGrpSpPr/>
          <p:nvPr/>
        </p:nvGrpSpPr>
        <p:grpSpPr>
          <a:xfrm>
            <a:off x="353167" y="163310"/>
            <a:ext cx="8452699" cy="4831682"/>
            <a:chOff x="345766" y="155909"/>
            <a:chExt cx="8452699" cy="4831682"/>
          </a:xfrm>
        </p:grpSpPr>
        <p:grpSp>
          <p:nvGrpSpPr>
            <p:cNvPr id="530" name="Google Shape;530;p17"/>
            <p:cNvGrpSpPr/>
            <p:nvPr/>
          </p:nvGrpSpPr>
          <p:grpSpPr>
            <a:xfrm>
              <a:off x="345766" y="155909"/>
              <a:ext cx="8452699" cy="4831682"/>
              <a:chOff x="271175" y="79714"/>
              <a:chExt cx="8452699" cy="4831682"/>
            </a:xfrm>
          </p:grpSpPr>
          <p:sp>
            <p:nvSpPr>
              <p:cNvPr id="531" name="Google Shape;531;p17"/>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7"/>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7"/>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7"/>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 name="Google Shape;535;p17"/>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7"/>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7"/>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 name="Google Shape;538;p17"/>
          <p:cNvSpPr txBox="1">
            <a:spLocks noGrp="1"/>
          </p:cNvSpPr>
          <p:nvPr>
            <p:ph type="title"/>
          </p:nvPr>
        </p:nvSpPr>
        <p:spPr>
          <a:xfrm>
            <a:off x="697475" y="586657"/>
            <a:ext cx="7733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39" name="Google Shape;539;p17"/>
          <p:cNvSpPr txBox="1">
            <a:spLocks noGrp="1"/>
          </p:cNvSpPr>
          <p:nvPr>
            <p:ph type="subTitle" idx="1"/>
          </p:nvPr>
        </p:nvSpPr>
        <p:spPr>
          <a:xfrm>
            <a:off x="1005350" y="3382402"/>
            <a:ext cx="2253000" cy="61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40" name="Google Shape;540;p17"/>
          <p:cNvSpPr txBox="1">
            <a:spLocks noGrp="1"/>
          </p:cNvSpPr>
          <p:nvPr>
            <p:ph type="subTitle" idx="2"/>
          </p:nvPr>
        </p:nvSpPr>
        <p:spPr>
          <a:xfrm>
            <a:off x="3445494" y="3382402"/>
            <a:ext cx="2253000" cy="61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41" name="Google Shape;541;p17"/>
          <p:cNvSpPr txBox="1">
            <a:spLocks noGrp="1"/>
          </p:cNvSpPr>
          <p:nvPr>
            <p:ph type="subTitle" idx="3"/>
          </p:nvPr>
        </p:nvSpPr>
        <p:spPr>
          <a:xfrm>
            <a:off x="5885639" y="3382402"/>
            <a:ext cx="2253000" cy="61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42" name="Google Shape;542;p17"/>
          <p:cNvSpPr txBox="1">
            <a:spLocks noGrp="1"/>
          </p:cNvSpPr>
          <p:nvPr>
            <p:ph type="title" idx="4" hasCustomPrompt="1"/>
          </p:nvPr>
        </p:nvSpPr>
        <p:spPr>
          <a:xfrm>
            <a:off x="1423100" y="2827700"/>
            <a:ext cx="1417500" cy="69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800"/>
              <a:buNone/>
              <a:defRPr sz="3800"/>
            </a:lvl1pPr>
            <a:lvl2pPr lvl="1" algn="ctr" rtl="0">
              <a:spcBef>
                <a:spcPts val="0"/>
              </a:spcBef>
              <a:spcAft>
                <a:spcPts val="0"/>
              </a:spcAft>
              <a:buClr>
                <a:schemeClr val="lt1"/>
              </a:buClr>
              <a:buSzPts val="3800"/>
              <a:buNone/>
              <a:defRPr sz="3800">
                <a:solidFill>
                  <a:schemeClr val="lt1"/>
                </a:solidFill>
              </a:defRPr>
            </a:lvl2pPr>
            <a:lvl3pPr lvl="2" algn="ctr" rtl="0">
              <a:spcBef>
                <a:spcPts val="0"/>
              </a:spcBef>
              <a:spcAft>
                <a:spcPts val="0"/>
              </a:spcAft>
              <a:buClr>
                <a:schemeClr val="lt1"/>
              </a:buClr>
              <a:buSzPts val="3800"/>
              <a:buNone/>
              <a:defRPr sz="3800">
                <a:solidFill>
                  <a:schemeClr val="lt1"/>
                </a:solidFill>
              </a:defRPr>
            </a:lvl3pPr>
            <a:lvl4pPr lvl="3" algn="ctr" rtl="0">
              <a:spcBef>
                <a:spcPts val="0"/>
              </a:spcBef>
              <a:spcAft>
                <a:spcPts val="0"/>
              </a:spcAft>
              <a:buClr>
                <a:schemeClr val="lt1"/>
              </a:buClr>
              <a:buSzPts val="3800"/>
              <a:buNone/>
              <a:defRPr sz="3800">
                <a:solidFill>
                  <a:schemeClr val="lt1"/>
                </a:solidFill>
              </a:defRPr>
            </a:lvl4pPr>
            <a:lvl5pPr lvl="4" algn="ctr" rtl="0">
              <a:spcBef>
                <a:spcPts val="0"/>
              </a:spcBef>
              <a:spcAft>
                <a:spcPts val="0"/>
              </a:spcAft>
              <a:buClr>
                <a:schemeClr val="lt1"/>
              </a:buClr>
              <a:buSzPts val="3800"/>
              <a:buNone/>
              <a:defRPr sz="3800">
                <a:solidFill>
                  <a:schemeClr val="lt1"/>
                </a:solidFill>
              </a:defRPr>
            </a:lvl5pPr>
            <a:lvl6pPr lvl="5" algn="ctr" rtl="0">
              <a:spcBef>
                <a:spcPts val="0"/>
              </a:spcBef>
              <a:spcAft>
                <a:spcPts val="0"/>
              </a:spcAft>
              <a:buClr>
                <a:schemeClr val="lt1"/>
              </a:buClr>
              <a:buSzPts val="3800"/>
              <a:buNone/>
              <a:defRPr sz="3800">
                <a:solidFill>
                  <a:schemeClr val="lt1"/>
                </a:solidFill>
              </a:defRPr>
            </a:lvl6pPr>
            <a:lvl7pPr lvl="6" algn="ctr" rtl="0">
              <a:spcBef>
                <a:spcPts val="0"/>
              </a:spcBef>
              <a:spcAft>
                <a:spcPts val="0"/>
              </a:spcAft>
              <a:buClr>
                <a:schemeClr val="lt1"/>
              </a:buClr>
              <a:buSzPts val="3800"/>
              <a:buNone/>
              <a:defRPr sz="3800">
                <a:solidFill>
                  <a:schemeClr val="lt1"/>
                </a:solidFill>
              </a:defRPr>
            </a:lvl7pPr>
            <a:lvl8pPr lvl="7" algn="ctr" rtl="0">
              <a:spcBef>
                <a:spcPts val="0"/>
              </a:spcBef>
              <a:spcAft>
                <a:spcPts val="0"/>
              </a:spcAft>
              <a:buClr>
                <a:schemeClr val="lt1"/>
              </a:buClr>
              <a:buSzPts val="3800"/>
              <a:buNone/>
              <a:defRPr sz="3800">
                <a:solidFill>
                  <a:schemeClr val="lt1"/>
                </a:solidFill>
              </a:defRPr>
            </a:lvl8pPr>
            <a:lvl9pPr lvl="8" algn="ctr" rtl="0">
              <a:spcBef>
                <a:spcPts val="0"/>
              </a:spcBef>
              <a:spcAft>
                <a:spcPts val="0"/>
              </a:spcAft>
              <a:buClr>
                <a:schemeClr val="lt1"/>
              </a:buClr>
              <a:buSzPts val="3800"/>
              <a:buNone/>
              <a:defRPr sz="3800">
                <a:solidFill>
                  <a:schemeClr val="lt1"/>
                </a:solidFill>
              </a:defRPr>
            </a:lvl9pPr>
          </a:lstStyle>
          <a:p>
            <a:r>
              <a:t>xx%</a:t>
            </a:r>
          </a:p>
        </p:txBody>
      </p:sp>
      <p:sp>
        <p:nvSpPr>
          <p:cNvPr id="543" name="Google Shape;543;p17"/>
          <p:cNvSpPr txBox="1">
            <a:spLocks noGrp="1"/>
          </p:cNvSpPr>
          <p:nvPr>
            <p:ph type="title" idx="5" hasCustomPrompt="1"/>
          </p:nvPr>
        </p:nvSpPr>
        <p:spPr>
          <a:xfrm>
            <a:off x="3863250" y="2827700"/>
            <a:ext cx="1417500" cy="69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800"/>
              <a:buNone/>
              <a:defRPr sz="3800"/>
            </a:lvl1pPr>
            <a:lvl2pPr lvl="1" algn="ctr" rtl="0">
              <a:spcBef>
                <a:spcPts val="0"/>
              </a:spcBef>
              <a:spcAft>
                <a:spcPts val="0"/>
              </a:spcAft>
              <a:buClr>
                <a:schemeClr val="lt1"/>
              </a:buClr>
              <a:buSzPts val="3800"/>
              <a:buNone/>
              <a:defRPr sz="3800">
                <a:solidFill>
                  <a:schemeClr val="lt1"/>
                </a:solidFill>
              </a:defRPr>
            </a:lvl2pPr>
            <a:lvl3pPr lvl="2" algn="ctr" rtl="0">
              <a:spcBef>
                <a:spcPts val="0"/>
              </a:spcBef>
              <a:spcAft>
                <a:spcPts val="0"/>
              </a:spcAft>
              <a:buClr>
                <a:schemeClr val="lt1"/>
              </a:buClr>
              <a:buSzPts val="3800"/>
              <a:buNone/>
              <a:defRPr sz="3800">
                <a:solidFill>
                  <a:schemeClr val="lt1"/>
                </a:solidFill>
              </a:defRPr>
            </a:lvl3pPr>
            <a:lvl4pPr lvl="3" algn="ctr" rtl="0">
              <a:spcBef>
                <a:spcPts val="0"/>
              </a:spcBef>
              <a:spcAft>
                <a:spcPts val="0"/>
              </a:spcAft>
              <a:buClr>
                <a:schemeClr val="lt1"/>
              </a:buClr>
              <a:buSzPts val="3800"/>
              <a:buNone/>
              <a:defRPr sz="3800">
                <a:solidFill>
                  <a:schemeClr val="lt1"/>
                </a:solidFill>
              </a:defRPr>
            </a:lvl4pPr>
            <a:lvl5pPr lvl="4" algn="ctr" rtl="0">
              <a:spcBef>
                <a:spcPts val="0"/>
              </a:spcBef>
              <a:spcAft>
                <a:spcPts val="0"/>
              </a:spcAft>
              <a:buClr>
                <a:schemeClr val="lt1"/>
              </a:buClr>
              <a:buSzPts val="3800"/>
              <a:buNone/>
              <a:defRPr sz="3800">
                <a:solidFill>
                  <a:schemeClr val="lt1"/>
                </a:solidFill>
              </a:defRPr>
            </a:lvl5pPr>
            <a:lvl6pPr lvl="5" algn="ctr" rtl="0">
              <a:spcBef>
                <a:spcPts val="0"/>
              </a:spcBef>
              <a:spcAft>
                <a:spcPts val="0"/>
              </a:spcAft>
              <a:buClr>
                <a:schemeClr val="lt1"/>
              </a:buClr>
              <a:buSzPts val="3800"/>
              <a:buNone/>
              <a:defRPr sz="3800">
                <a:solidFill>
                  <a:schemeClr val="lt1"/>
                </a:solidFill>
              </a:defRPr>
            </a:lvl6pPr>
            <a:lvl7pPr lvl="6" algn="ctr" rtl="0">
              <a:spcBef>
                <a:spcPts val="0"/>
              </a:spcBef>
              <a:spcAft>
                <a:spcPts val="0"/>
              </a:spcAft>
              <a:buClr>
                <a:schemeClr val="lt1"/>
              </a:buClr>
              <a:buSzPts val="3800"/>
              <a:buNone/>
              <a:defRPr sz="3800">
                <a:solidFill>
                  <a:schemeClr val="lt1"/>
                </a:solidFill>
              </a:defRPr>
            </a:lvl7pPr>
            <a:lvl8pPr lvl="7" algn="ctr" rtl="0">
              <a:spcBef>
                <a:spcPts val="0"/>
              </a:spcBef>
              <a:spcAft>
                <a:spcPts val="0"/>
              </a:spcAft>
              <a:buClr>
                <a:schemeClr val="lt1"/>
              </a:buClr>
              <a:buSzPts val="3800"/>
              <a:buNone/>
              <a:defRPr sz="3800">
                <a:solidFill>
                  <a:schemeClr val="lt1"/>
                </a:solidFill>
              </a:defRPr>
            </a:lvl8pPr>
            <a:lvl9pPr lvl="8" algn="ctr" rtl="0">
              <a:spcBef>
                <a:spcPts val="0"/>
              </a:spcBef>
              <a:spcAft>
                <a:spcPts val="0"/>
              </a:spcAft>
              <a:buClr>
                <a:schemeClr val="lt1"/>
              </a:buClr>
              <a:buSzPts val="3800"/>
              <a:buNone/>
              <a:defRPr sz="3800">
                <a:solidFill>
                  <a:schemeClr val="lt1"/>
                </a:solidFill>
              </a:defRPr>
            </a:lvl9pPr>
          </a:lstStyle>
          <a:p>
            <a:r>
              <a:t>xx%</a:t>
            </a:r>
          </a:p>
        </p:txBody>
      </p:sp>
      <p:sp>
        <p:nvSpPr>
          <p:cNvPr id="544" name="Google Shape;544;p17"/>
          <p:cNvSpPr txBox="1">
            <a:spLocks noGrp="1"/>
          </p:cNvSpPr>
          <p:nvPr>
            <p:ph type="title" idx="6" hasCustomPrompt="1"/>
          </p:nvPr>
        </p:nvSpPr>
        <p:spPr>
          <a:xfrm>
            <a:off x="6303400" y="2824225"/>
            <a:ext cx="1417500" cy="69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800"/>
              <a:buNone/>
              <a:defRPr sz="3800"/>
            </a:lvl1pPr>
            <a:lvl2pPr lvl="1" algn="ctr" rtl="0">
              <a:spcBef>
                <a:spcPts val="0"/>
              </a:spcBef>
              <a:spcAft>
                <a:spcPts val="0"/>
              </a:spcAft>
              <a:buClr>
                <a:schemeClr val="lt1"/>
              </a:buClr>
              <a:buSzPts val="3800"/>
              <a:buNone/>
              <a:defRPr sz="3800">
                <a:solidFill>
                  <a:schemeClr val="lt1"/>
                </a:solidFill>
              </a:defRPr>
            </a:lvl2pPr>
            <a:lvl3pPr lvl="2" algn="ctr" rtl="0">
              <a:spcBef>
                <a:spcPts val="0"/>
              </a:spcBef>
              <a:spcAft>
                <a:spcPts val="0"/>
              </a:spcAft>
              <a:buClr>
                <a:schemeClr val="lt1"/>
              </a:buClr>
              <a:buSzPts val="3800"/>
              <a:buNone/>
              <a:defRPr sz="3800">
                <a:solidFill>
                  <a:schemeClr val="lt1"/>
                </a:solidFill>
              </a:defRPr>
            </a:lvl3pPr>
            <a:lvl4pPr lvl="3" algn="ctr" rtl="0">
              <a:spcBef>
                <a:spcPts val="0"/>
              </a:spcBef>
              <a:spcAft>
                <a:spcPts val="0"/>
              </a:spcAft>
              <a:buClr>
                <a:schemeClr val="lt1"/>
              </a:buClr>
              <a:buSzPts val="3800"/>
              <a:buNone/>
              <a:defRPr sz="3800">
                <a:solidFill>
                  <a:schemeClr val="lt1"/>
                </a:solidFill>
              </a:defRPr>
            </a:lvl4pPr>
            <a:lvl5pPr lvl="4" algn="ctr" rtl="0">
              <a:spcBef>
                <a:spcPts val="0"/>
              </a:spcBef>
              <a:spcAft>
                <a:spcPts val="0"/>
              </a:spcAft>
              <a:buClr>
                <a:schemeClr val="lt1"/>
              </a:buClr>
              <a:buSzPts val="3800"/>
              <a:buNone/>
              <a:defRPr sz="3800">
                <a:solidFill>
                  <a:schemeClr val="lt1"/>
                </a:solidFill>
              </a:defRPr>
            </a:lvl5pPr>
            <a:lvl6pPr lvl="5" algn="ctr" rtl="0">
              <a:spcBef>
                <a:spcPts val="0"/>
              </a:spcBef>
              <a:spcAft>
                <a:spcPts val="0"/>
              </a:spcAft>
              <a:buClr>
                <a:schemeClr val="lt1"/>
              </a:buClr>
              <a:buSzPts val="3800"/>
              <a:buNone/>
              <a:defRPr sz="3800">
                <a:solidFill>
                  <a:schemeClr val="lt1"/>
                </a:solidFill>
              </a:defRPr>
            </a:lvl6pPr>
            <a:lvl7pPr lvl="6" algn="ctr" rtl="0">
              <a:spcBef>
                <a:spcPts val="0"/>
              </a:spcBef>
              <a:spcAft>
                <a:spcPts val="0"/>
              </a:spcAft>
              <a:buClr>
                <a:schemeClr val="lt1"/>
              </a:buClr>
              <a:buSzPts val="3800"/>
              <a:buNone/>
              <a:defRPr sz="3800">
                <a:solidFill>
                  <a:schemeClr val="lt1"/>
                </a:solidFill>
              </a:defRPr>
            </a:lvl7pPr>
            <a:lvl8pPr lvl="7" algn="ctr" rtl="0">
              <a:spcBef>
                <a:spcPts val="0"/>
              </a:spcBef>
              <a:spcAft>
                <a:spcPts val="0"/>
              </a:spcAft>
              <a:buClr>
                <a:schemeClr val="lt1"/>
              </a:buClr>
              <a:buSzPts val="3800"/>
              <a:buNone/>
              <a:defRPr sz="3800">
                <a:solidFill>
                  <a:schemeClr val="lt1"/>
                </a:solidFill>
              </a:defRPr>
            </a:lvl8pPr>
            <a:lvl9pPr lvl="8" algn="ctr" rtl="0">
              <a:spcBef>
                <a:spcPts val="0"/>
              </a:spcBef>
              <a:spcAft>
                <a:spcPts val="0"/>
              </a:spcAft>
              <a:buClr>
                <a:schemeClr val="lt1"/>
              </a:buClr>
              <a:buSzPts val="3800"/>
              <a:buNone/>
              <a:defRPr sz="3800">
                <a:solidFill>
                  <a:schemeClr val="lt1"/>
                </a:solidFill>
              </a:defRPr>
            </a:lvl9pPr>
          </a:lstStyle>
          <a:p>
            <a:r>
              <a:t>xx%</a:t>
            </a:r>
          </a:p>
        </p:txBody>
      </p:sp>
    </p:spTree>
    <p:extLst>
      <p:ext uri="{BB962C8B-B14F-4D97-AF65-F5344CB8AC3E}">
        <p14:creationId xmlns:p14="http://schemas.microsoft.com/office/powerpoint/2010/main" val="1704627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2">
  <p:cSld name="Title and body 2">
    <p:spTree>
      <p:nvGrpSpPr>
        <p:cNvPr id="1" name="Shape 703"/>
        <p:cNvGrpSpPr/>
        <p:nvPr/>
      </p:nvGrpSpPr>
      <p:grpSpPr>
        <a:xfrm>
          <a:off x="0" y="0"/>
          <a:ext cx="0" cy="0"/>
          <a:chOff x="0" y="0"/>
          <a:chExt cx="0" cy="0"/>
        </a:xfrm>
      </p:grpSpPr>
      <p:grpSp>
        <p:nvGrpSpPr>
          <p:cNvPr id="704" name="Google Shape;704;p25"/>
          <p:cNvGrpSpPr/>
          <p:nvPr/>
        </p:nvGrpSpPr>
        <p:grpSpPr>
          <a:xfrm>
            <a:off x="336517" y="150871"/>
            <a:ext cx="8485767" cy="4856559"/>
            <a:chOff x="329117" y="143471"/>
            <a:chExt cx="8485767" cy="4856559"/>
          </a:xfrm>
        </p:grpSpPr>
        <p:grpSp>
          <p:nvGrpSpPr>
            <p:cNvPr id="705" name="Google Shape;705;p25"/>
            <p:cNvGrpSpPr/>
            <p:nvPr/>
          </p:nvGrpSpPr>
          <p:grpSpPr>
            <a:xfrm>
              <a:off x="329117" y="143471"/>
              <a:ext cx="8485767" cy="4856559"/>
              <a:chOff x="254525" y="67275"/>
              <a:chExt cx="8485767" cy="4856559"/>
            </a:xfrm>
          </p:grpSpPr>
          <p:sp>
            <p:nvSpPr>
              <p:cNvPr id="706" name="Google Shape;706;p25"/>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5"/>
              <p:cNvSpPr/>
              <p:nvPr/>
            </p:nvSpPr>
            <p:spPr>
              <a:xfrm>
                <a:off x="254525" y="67275"/>
                <a:ext cx="8485767" cy="4856559"/>
              </a:xfrm>
              <a:custGeom>
                <a:avLst/>
                <a:gdLst/>
                <a:ahLst/>
                <a:cxnLst/>
                <a:rect l="l" t="t" r="r" b="b"/>
                <a:pathLst>
                  <a:path w="36696" h="28112" extrusionOk="0">
                    <a:moveTo>
                      <a:pt x="36553" y="143"/>
                    </a:moveTo>
                    <a:lnTo>
                      <a:pt x="36553" y="27956"/>
                    </a:lnTo>
                    <a:lnTo>
                      <a:pt x="144" y="27956"/>
                    </a:lnTo>
                    <a:lnTo>
                      <a:pt x="144" y="143"/>
                    </a:lnTo>
                    <a:close/>
                    <a:moveTo>
                      <a:pt x="72" y="1"/>
                    </a:moveTo>
                    <a:cubicBezTo>
                      <a:pt x="37" y="1"/>
                      <a:pt x="1" y="24"/>
                      <a:pt x="1" y="72"/>
                    </a:cubicBezTo>
                    <a:lnTo>
                      <a:pt x="1" y="28040"/>
                    </a:lnTo>
                    <a:cubicBezTo>
                      <a:pt x="1" y="28075"/>
                      <a:pt x="37" y="28111"/>
                      <a:pt x="72" y="28111"/>
                    </a:cubicBezTo>
                    <a:lnTo>
                      <a:pt x="36625" y="28111"/>
                    </a:lnTo>
                    <a:cubicBezTo>
                      <a:pt x="36660" y="28111"/>
                      <a:pt x="36696" y="28075"/>
                      <a:pt x="36696" y="28040"/>
                    </a:cubicBezTo>
                    <a:lnTo>
                      <a:pt x="36696" y="72"/>
                    </a:lnTo>
                    <a:cubicBezTo>
                      <a:pt x="36696" y="24"/>
                      <a:pt x="36660" y="1"/>
                      <a:pt x="36625"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5"/>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5"/>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5"/>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 name="Google Shape;711;p25"/>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5"/>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5"/>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 name="Google Shape;714;p25"/>
          <p:cNvSpPr txBox="1">
            <a:spLocks noGrp="1"/>
          </p:cNvSpPr>
          <p:nvPr>
            <p:ph type="title"/>
          </p:nvPr>
        </p:nvSpPr>
        <p:spPr>
          <a:xfrm>
            <a:off x="697475" y="588957"/>
            <a:ext cx="7733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5" name="Google Shape;715;p25"/>
          <p:cNvSpPr txBox="1">
            <a:spLocks noGrp="1"/>
          </p:cNvSpPr>
          <p:nvPr>
            <p:ph type="body" idx="1"/>
          </p:nvPr>
        </p:nvSpPr>
        <p:spPr>
          <a:xfrm>
            <a:off x="909125" y="1767887"/>
            <a:ext cx="7406100" cy="1616100"/>
          </a:xfrm>
          <a:prstGeom prst="rect">
            <a:avLst/>
          </a:prstGeom>
        </p:spPr>
        <p:txBody>
          <a:bodyPr spcFirstLastPara="1" wrap="square" lIns="91425" tIns="91425" rIns="91425" bIns="91425" anchor="t" anchorCtr="0">
            <a:noAutofit/>
          </a:bodyPr>
          <a:lstStyle>
            <a:lvl1pPr marL="457200" marR="50800" lvl="0" indent="-317500" rtl="0">
              <a:lnSpc>
                <a:spcPct val="166000"/>
              </a:lnSpc>
              <a:spcBef>
                <a:spcPts val="0"/>
              </a:spcBef>
              <a:spcAft>
                <a:spcPts val="0"/>
              </a:spcAft>
              <a:buSzPts val="1400"/>
              <a:buChar char="●"/>
              <a:defRPr sz="1700"/>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716" name="Google Shape;716;p25"/>
          <p:cNvSpPr/>
          <p:nvPr/>
        </p:nvSpPr>
        <p:spPr>
          <a:xfrm rot="10800000">
            <a:off x="748295" y="874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5"/>
          <p:cNvSpPr/>
          <p:nvPr/>
        </p:nvSpPr>
        <p:spPr>
          <a:xfrm rot="10800000">
            <a:off x="42344" y="58662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5"/>
          <p:cNvSpPr/>
          <p:nvPr/>
        </p:nvSpPr>
        <p:spPr>
          <a:xfrm rot="10800000">
            <a:off x="357159" y="4152524"/>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5"/>
          <p:cNvSpPr/>
          <p:nvPr/>
        </p:nvSpPr>
        <p:spPr>
          <a:xfrm rot="10800000">
            <a:off x="136851" y="18526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 name="Google Shape;720;p25"/>
          <p:cNvGrpSpPr/>
          <p:nvPr/>
        </p:nvGrpSpPr>
        <p:grpSpPr>
          <a:xfrm rot="-3380402">
            <a:off x="7283273" y="2942117"/>
            <a:ext cx="3239089" cy="2443016"/>
            <a:chOff x="1852738" y="206787"/>
            <a:chExt cx="2668014" cy="2012295"/>
          </a:xfrm>
        </p:grpSpPr>
        <p:sp>
          <p:nvSpPr>
            <p:cNvPr id="721" name="Google Shape;721;p25"/>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5"/>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5"/>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5"/>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5"/>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5"/>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5"/>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8162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3"/>
              </a:buClr>
              <a:buSzPts val="2800"/>
              <a:buFont typeface="Teko"/>
              <a:buNone/>
              <a:defRPr sz="2800" b="1">
                <a:solidFill>
                  <a:schemeClr val="accent3"/>
                </a:solidFill>
                <a:latin typeface="Teko"/>
                <a:ea typeface="Teko"/>
                <a:cs typeface="Teko"/>
                <a:sym typeface="Teko"/>
              </a:defRPr>
            </a:lvl1pPr>
            <a:lvl2pPr lvl="1">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2pPr>
            <a:lvl3pPr lvl="2">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3pPr>
            <a:lvl4pPr lvl="3">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4pPr>
            <a:lvl5pPr lvl="4">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5pPr>
            <a:lvl6pPr lvl="5">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6pPr>
            <a:lvl7pPr lvl="6">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7pPr>
            <a:lvl8pPr lvl="7">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8pPr>
            <a:lvl9pPr lvl="8">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Baloo 2"/>
              <a:buChar char="●"/>
              <a:defRPr sz="1800">
                <a:solidFill>
                  <a:schemeClr val="dk1"/>
                </a:solidFill>
                <a:latin typeface="Baloo 2"/>
                <a:ea typeface="Baloo 2"/>
                <a:cs typeface="Baloo 2"/>
                <a:sym typeface="Baloo 2"/>
              </a:defRPr>
            </a:lvl1pPr>
            <a:lvl2pPr marL="914400" lvl="1"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2pPr>
            <a:lvl3pPr marL="1371600" lvl="2"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3pPr>
            <a:lvl4pPr marL="1828800" lvl="3"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4pPr>
            <a:lvl5pPr marL="2286000" lvl="4"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5pPr>
            <a:lvl6pPr marL="2743200" lvl="5"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6pPr>
            <a:lvl7pPr marL="3200400" lvl="6"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7pPr>
            <a:lvl8pPr marL="3657600" lvl="7"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8pPr>
            <a:lvl9pPr marL="4114800" lvl="8" indent="-317500">
              <a:lnSpc>
                <a:spcPct val="100000"/>
              </a:lnSpc>
              <a:spcBef>
                <a:spcPts val="1600"/>
              </a:spcBef>
              <a:spcAft>
                <a:spcPts val="1600"/>
              </a:spcAft>
              <a:buClr>
                <a:schemeClr val="dk1"/>
              </a:buClr>
              <a:buSzPts val="1400"/>
              <a:buFont typeface="Baloo 2"/>
              <a:buChar char="■"/>
              <a:defRPr>
                <a:solidFill>
                  <a:schemeClr val="dk1"/>
                </a:solidFill>
                <a:latin typeface="Baloo 2"/>
                <a:ea typeface="Baloo 2"/>
                <a:cs typeface="Baloo 2"/>
                <a:sym typeface="Baloo 2"/>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4" r:id="rId3"/>
    <p:sldLayoutId id="2147483658" r:id="rId4"/>
    <p:sldLayoutId id="2147483665" r:id="rId5"/>
    <p:sldLayoutId id="2147483667" r:id="rId6"/>
    <p:sldLayoutId id="2147483676" r:id="rId7"/>
    <p:sldLayoutId id="214748367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EA4335"/>
          </p15:clr>
        </p15:guide>
        <p15:guide id="2" pos="5760">
          <p15:clr>
            <a:srgbClr val="EA4335"/>
          </p15:clr>
        </p15:guide>
        <p15:guide id="3">
          <p15:clr>
            <a:srgbClr val="EA4335"/>
          </p15:clr>
        </p15:guide>
        <p15:guide id="4" pos="449">
          <p15:clr>
            <a:srgbClr val="EA4335"/>
          </p15:clr>
        </p15:guide>
        <p15:guide id="5" pos="5311">
          <p15:clr>
            <a:srgbClr val="EA4335"/>
          </p15:clr>
        </p15:guide>
        <p15:guide id="6" orient="horz" pos="1620">
          <p15:clr>
            <a:srgbClr val="EA4335"/>
          </p15:clr>
        </p15:guide>
        <p15:guide id="7" orient="horz" pos="340">
          <p15:clr>
            <a:srgbClr val="EA4335"/>
          </p15:clr>
        </p15:guide>
        <p15:guide id="8" orient="horz">
          <p15:clr>
            <a:srgbClr val="EA4335"/>
          </p15:clr>
        </p15:guide>
        <p15:guide id="9" orient="horz" pos="2903">
          <p15:clr>
            <a:srgbClr val="EA4335"/>
          </p15:clr>
        </p15:guide>
        <p15:guide id="10" orient="horz" pos="3237">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2.svg"/></Relationships>
</file>

<file path=ppt/slides/_rels/slide42.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svg"/><Relationship Id="rId3" Type="http://schemas.openxmlformats.org/officeDocument/2006/relationships/image" Target="../media/image28.svg"/><Relationship Id="rId7" Type="http://schemas.openxmlformats.org/officeDocument/2006/relationships/image" Target="../media/image32.svg"/><Relationship Id="rId12"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svg"/><Relationship Id="rId15" Type="http://schemas.openxmlformats.org/officeDocument/2006/relationships/image" Target="../media/image26.sv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svg"/><Relationship Id="rId14" Type="http://schemas.openxmlformats.org/officeDocument/2006/relationships/image" Target="../media/image25.png"/></Relationships>
</file>

<file path=ppt/slides/_rels/slide43.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svg"/><Relationship Id="rId3" Type="http://schemas.openxmlformats.org/officeDocument/2006/relationships/image" Target="../media/image28.svg"/><Relationship Id="rId7" Type="http://schemas.openxmlformats.org/officeDocument/2006/relationships/image" Target="../media/image32.svg"/><Relationship Id="rId12"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sv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svg"/></Relationships>
</file>

<file path=ppt/slides/_rels/slide44.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svg"/><Relationship Id="rId3" Type="http://schemas.openxmlformats.org/officeDocument/2006/relationships/image" Target="../media/image28.svg"/><Relationship Id="rId7" Type="http://schemas.openxmlformats.org/officeDocument/2006/relationships/image" Target="../media/image32.svg"/><Relationship Id="rId12"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sv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sv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9.ti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t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0.tif"/><Relationship Id="rId2" Type="http://schemas.openxmlformats.org/officeDocument/2006/relationships/image" Target="../media/image39.t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mfviz.com/hierarchical-models/" TargetMode="External"/><Relationship Id="rId2" Type="http://schemas.openxmlformats.org/officeDocument/2006/relationships/image" Target="../media/image39.tif"/><Relationship Id="rId1" Type="http://schemas.openxmlformats.org/officeDocument/2006/relationships/slideLayout" Target="../slideLayouts/slideLayout2.xml"/><Relationship Id="rId4" Type="http://schemas.openxmlformats.org/officeDocument/2006/relationships/image" Target="../media/image40.t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41.jpg"/><Relationship Id="rId7" Type="http://schemas.openxmlformats.org/officeDocument/2006/relationships/image" Target="../media/image9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0.png"/><Relationship Id="rId4" Type="http://schemas.openxmlformats.org/officeDocument/2006/relationships/image" Target="../media/image42.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eg"/><Relationship Id="rId1" Type="http://schemas.openxmlformats.org/officeDocument/2006/relationships/slideLayout" Target="../slideLayouts/slideLayout2.xml"/><Relationship Id="rId5" Type="http://schemas.openxmlformats.org/officeDocument/2006/relationships/image" Target="../media/image46.jpg"/><Relationship Id="rId4" Type="http://schemas.openxmlformats.org/officeDocument/2006/relationships/image" Target="../media/image45.jpg"/></Relationships>
</file>

<file path=ppt/slides/_rels/slide62.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image" Target="../media/image44.jpg"/><Relationship Id="rId7" Type="http://schemas.openxmlformats.org/officeDocument/2006/relationships/image" Target="../media/image45.jp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image" Target="../media/image47.jpeg"/></Relationships>
</file>

<file path=ppt/slides/_rels/slide63.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image" Target="../media/image44.jpg"/><Relationship Id="rId7" Type="http://schemas.openxmlformats.org/officeDocument/2006/relationships/image" Target="../media/image45.jp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image" Target="../media/image47.jpeg"/></Relationships>
</file>

<file path=ppt/slides/_rels/slide64.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image" Target="../media/image44.jpg"/><Relationship Id="rId7" Type="http://schemas.openxmlformats.org/officeDocument/2006/relationships/image" Target="../media/image45.jp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image" Target="../media/image47.jpeg"/></Relationships>
</file>

<file path=ppt/slides/_rels/slide65.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image" Target="../media/image44.jpg"/><Relationship Id="rId7" Type="http://schemas.openxmlformats.org/officeDocument/2006/relationships/image" Target="../media/image45.jp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image" Target="../media/image47.jpeg"/></Relationships>
</file>

<file path=ppt/slides/_rels/slide66.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image" Target="../media/image44.jpg"/><Relationship Id="rId7" Type="http://schemas.openxmlformats.org/officeDocument/2006/relationships/image" Target="../media/image45.jp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image" Target="../media/image47.jpeg"/></Relationships>
</file>

<file path=ppt/slides/_rels/slide67.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image" Target="../media/image44.jpg"/><Relationship Id="rId7" Type="http://schemas.openxmlformats.org/officeDocument/2006/relationships/image" Target="../media/image45.jp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image" Target="../media/image47.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735"/>
        <p:cNvGrpSpPr/>
        <p:nvPr/>
      </p:nvGrpSpPr>
      <p:grpSpPr>
        <a:xfrm>
          <a:off x="0" y="0"/>
          <a:ext cx="0" cy="0"/>
          <a:chOff x="0" y="0"/>
          <a:chExt cx="0" cy="0"/>
        </a:xfrm>
      </p:grpSpPr>
      <p:sp>
        <p:nvSpPr>
          <p:cNvPr id="736" name="Google Shape;736;p28"/>
          <p:cNvSpPr txBox="1">
            <a:spLocks noGrp="1"/>
          </p:cNvSpPr>
          <p:nvPr>
            <p:ph type="ctrTitle"/>
          </p:nvPr>
        </p:nvSpPr>
        <p:spPr>
          <a:xfrm>
            <a:off x="2155050" y="1546808"/>
            <a:ext cx="4836000" cy="173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MATLAB </a:t>
            </a:r>
            <a:endParaRPr dirty="0"/>
          </a:p>
        </p:txBody>
      </p:sp>
      <p:sp>
        <p:nvSpPr>
          <p:cNvPr id="737" name="Google Shape;737;p28"/>
          <p:cNvSpPr txBox="1">
            <a:spLocks noGrp="1"/>
          </p:cNvSpPr>
          <p:nvPr>
            <p:ph type="subTitle" idx="1"/>
          </p:nvPr>
        </p:nvSpPr>
        <p:spPr>
          <a:xfrm>
            <a:off x="2391600" y="3321323"/>
            <a:ext cx="43608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Class 8: Regressions and SVM</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22495" y="1759436"/>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Dependent variables (y)</a:t>
            </a:r>
            <a:br>
              <a:rPr lang="en" dirty="0"/>
            </a:br>
            <a:r>
              <a:rPr lang="en" dirty="0"/>
              <a:t>are the outcomes we wish to predict based on independent variables </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2019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22495" y="1759436"/>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Independent variables (x)</a:t>
            </a:r>
            <a:br>
              <a:rPr lang="en" dirty="0"/>
            </a:br>
            <a:r>
              <a:rPr lang="en" dirty="0"/>
              <a:t>are the covariates/ predictors / features we think change the value of the outcome variable in a quantifiable way</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7342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40"/>
          <p:cNvSpPr txBox="1">
            <a:spLocks noGrp="1"/>
          </p:cNvSpPr>
          <p:nvPr>
            <p:ph type="title"/>
          </p:nvPr>
        </p:nvSpPr>
        <p:spPr>
          <a:xfrm>
            <a:off x="697475" y="586657"/>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Types of regression models </a:t>
            </a:r>
            <a:endParaRPr dirty="0"/>
          </a:p>
        </p:txBody>
      </p:sp>
      <p:sp>
        <p:nvSpPr>
          <p:cNvPr id="1017" name="Google Shape;1017;p40"/>
          <p:cNvSpPr/>
          <p:nvPr/>
        </p:nvSpPr>
        <p:spPr>
          <a:xfrm>
            <a:off x="7307683" y="6569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0"/>
          <p:cNvSpPr/>
          <p:nvPr/>
        </p:nvSpPr>
        <p:spPr>
          <a:xfrm>
            <a:off x="7635724" y="165652"/>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0"/>
          <p:cNvSpPr/>
          <p:nvPr/>
        </p:nvSpPr>
        <p:spPr>
          <a:xfrm>
            <a:off x="8510120" y="7259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 name="Google Shape;1021;p40"/>
          <p:cNvGrpSpPr/>
          <p:nvPr/>
        </p:nvGrpSpPr>
        <p:grpSpPr>
          <a:xfrm>
            <a:off x="25465" y="3997070"/>
            <a:ext cx="2348965" cy="1047005"/>
            <a:chOff x="207675" y="4196607"/>
            <a:chExt cx="2114090" cy="942314"/>
          </a:xfrm>
        </p:grpSpPr>
        <p:sp>
          <p:nvSpPr>
            <p:cNvPr id="1022" name="Google Shape;1022;p40"/>
            <p:cNvSpPr/>
            <p:nvPr/>
          </p:nvSpPr>
          <p:spPr>
            <a:xfrm>
              <a:off x="252785" y="4693315"/>
              <a:ext cx="2033294" cy="380317"/>
            </a:xfrm>
            <a:custGeom>
              <a:avLst/>
              <a:gdLst/>
              <a:ahLst/>
              <a:cxnLst/>
              <a:rect l="l" t="t" r="r" b="b"/>
              <a:pathLst>
                <a:path w="35970" h="6728" extrusionOk="0">
                  <a:moveTo>
                    <a:pt x="3334" y="1"/>
                  </a:moveTo>
                  <a:cubicBezTo>
                    <a:pt x="1489" y="1"/>
                    <a:pt x="0" y="1489"/>
                    <a:pt x="0" y="3334"/>
                  </a:cubicBezTo>
                  <a:lnTo>
                    <a:pt x="0" y="3406"/>
                  </a:lnTo>
                  <a:cubicBezTo>
                    <a:pt x="0" y="5239"/>
                    <a:pt x="1489" y="6728"/>
                    <a:pt x="3334" y="6728"/>
                  </a:cubicBezTo>
                  <a:lnTo>
                    <a:pt x="35969" y="6728"/>
                  </a:lnTo>
                  <a:lnTo>
                    <a:pt x="3596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0"/>
            <p:cNvSpPr/>
            <p:nvPr/>
          </p:nvSpPr>
          <p:spPr>
            <a:xfrm>
              <a:off x="248714" y="4689301"/>
              <a:ext cx="2041378" cy="389022"/>
            </a:xfrm>
            <a:custGeom>
              <a:avLst/>
              <a:gdLst/>
              <a:ahLst/>
              <a:cxnLst/>
              <a:rect l="l" t="t" r="r" b="b"/>
              <a:pathLst>
                <a:path w="36113" h="6882" extrusionOk="0">
                  <a:moveTo>
                    <a:pt x="35958" y="143"/>
                  </a:moveTo>
                  <a:lnTo>
                    <a:pt x="35958" y="6727"/>
                  </a:lnTo>
                  <a:lnTo>
                    <a:pt x="3406" y="6727"/>
                  </a:lnTo>
                  <a:cubicBezTo>
                    <a:pt x="1608" y="6727"/>
                    <a:pt x="144" y="5263"/>
                    <a:pt x="144" y="3477"/>
                  </a:cubicBezTo>
                  <a:lnTo>
                    <a:pt x="144" y="3405"/>
                  </a:lnTo>
                  <a:cubicBezTo>
                    <a:pt x="144" y="1607"/>
                    <a:pt x="1608" y="143"/>
                    <a:pt x="3406" y="143"/>
                  </a:cubicBezTo>
                  <a:close/>
                  <a:moveTo>
                    <a:pt x="3406" y="0"/>
                  </a:moveTo>
                  <a:cubicBezTo>
                    <a:pt x="1525" y="0"/>
                    <a:pt x="1" y="1524"/>
                    <a:pt x="1" y="3405"/>
                  </a:cubicBezTo>
                  <a:lnTo>
                    <a:pt x="1" y="3477"/>
                  </a:lnTo>
                  <a:cubicBezTo>
                    <a:pt x="1" y="5346"/>
                    <a:pt x="1525" y="6882"/>
                    <a:pt x="3406" y="6882"/>
                  </a:cubicBezTo>
                  <a:lnTo>
                    <a:pt x="36041" y="6882"/>
                  </a:lnTo>
                  <a:cubicBezTo>
                    <a:pt x="36077" y="6882"/>
                    <a:pt x="36113" y="6846"/>
                    <a:pt x="36113" y="6799"/>
                  </a:cubicBezTo>
                  <a:lnTo>
                    <a:pt x="36113" y="72"/>
                  </a:lnTo>
                  <a:cubicBezTo>
                    <a:pt x="36113" y="36"/>
                    <a:pt x="36077" y="0"/>
                    <a:pt x="3604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0"/>
            <p:cNvSpPr/>
            <p:nvPr/>
          </p:nvSpPr>
          <p:spPr>
            <a:xfrm>
              <a:off x="211745" y="4656289"/>
              <a:ext cx="2105932" cy="454368"/>
            </a:xfrm>
            <a:custGeom>
              <a:avLst/>
              <a:gdLst/>
              <a:ahLst/>
              <a:cxnLst/>
              <a:rect l="l" t="t" r="r" b="b"/>
              <a:pathLst>
                <a:path w="37255" h="8038" extrusionOk="0">
                  <a:moveTo>
                    <a:pt x="4024" y="1"/>
                  </a:moveTo>
                  <a:cubicBezTo>
                    <a:pt x="1798" y="1"/>
                    <a:pt x="0" y="1799"/>
                    <a:pt x="0" y="4025"/>
                  </a:cubicBezTo>
                  <a:cubicBezTo>
                    <a:pt x="0" y="6240"/>
                    <a:pt x="1810" y="8037"/>
                    <a:pt x="4024" y="8037"/>
                  </a:cubicBezTo>
                  <a:lnTo>
                    <a:pt x="37255" y="8037"/>
                  </a:lnTo>
                  <a:lnTo>
                    <a:pt x="37255" y="7383"/>
                  </a:lnTo>
                  <a:lnTo>
                    <a:pt x="4060" y="7383"/>
                  </a:lnTo>
                  <a:cubicBezTo>
                    <a:pt x="2215" y="7383"/>
                    <a:pt x="726" y="5894"/>
                    <a:pt x="726" y="4049"/>
                  </a:cubicBezTo>
                  <a:lnTo>
                    <a:pt x="726" y="3989"/>
                  </a:lnTo>
                  <a:cubicBezTo>
                    <a:pt x="726" y="2144"/>
                    <a:pt x="2215" y="656"/>
                    <a:pt x="4060" y="656"/>
                  </a:cubicBezTo>
                  <a:lnTo>
                    <a:pt x="37255" y="656"/>
                  </a:lnTo>
                  <a:lnTo>
                    <a:pt x="37255"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0"/>
            <p:cNvSpPr/>
            <p:nvPr/>
          </p:nvSpPr>
          <p:spPr>
            <a:xfrm>
              <a:off x="207675" y="4652276"/>
              <a:ext cx="2114072" cy="462395"/>
            </a:xfrm>
            <a:custGeom>
              <a:avLst/>
              <a:gdLst/>
              <a:ahLst/>
              <a:cxnLst/>
              <a:rect l="l" t="t" r="r" b="b"/>
              <a:pathLst>
                <a:path w="37399" h="8180" extrusionOk="0">
                  <a:moveTo>
                    <a:pt x="37255" y="155"/>
                  </a:moveTo>
                  <a:lnTo>
                    <a:pt x="37255" y="655"/>
                  </a:lnTo>
                  <a:lnTo>
                    <a:pt x="4132" y="655"/>
                  </a:lnTo>
                  <a:cubicBezTo>
                    <a:pt x="2251" y="655"/>
                    <a:pt x="727" y="2179"/>
                    <a:pt x="727" y="4060"/>
                  </a:cubicBezTo>
                  <a:lnTo>
                    <a:pt x="727" y="4132"/>
                  </a:lnTo>
                  <a:cubicBezTo>
                    <a:pt x="727" y="6001"/>
                    <a:pt x="2251" y="7537"/>
                    <a:pt x="4132" y="7537"/>
                  </a:cubicBezTo>
                  <a:lnTo>
                    <a:pt x="37255" y="7537"/>
                  </a:lnTo>
                  <a:lnTo>
                    <a:pt x="37255" y="8037"/>
                  </a:lnTo>
                  <a:lnTo>
                    <a:pt x="4096" y="8037"/>
                  </a:lnTo>
                  <a:cubicBezTo>
                    <a:pt x="1918" y="8037"/>
                    <a:pt x="155" y="6263"/>
                    <a:pt x="155" y="4096"/>
                  </a:cubicBezTo>
                  <a:cubicBezTo>
                    <a:pt x="155" y="1917"/>
                    <a:pt x="1918" y="155"/>
                    <a:pt x="4096" y="155"/>
                  </a:cubicBezTo>
                  <a:close/>
                  <a:moveTo>
                    <a:pt x="4096" y="0"/>
                  </a:moveTo>
                  <a:cubicBezTo>
                    <a:pt x="1834" y="0"/>
                    <a:pt x="1" y="1834"/>
                    <a:pt x="1" y="4096"/>
                  </a:cubicBezTo>
                  <a:cubicBezTo>
                    <a:pt x="1" y="6346"/>
                    <a:pt x="1834" y="8180"/>
                    <a:pt x="4096" y="8180"/>
                  </a:cubicBezTo>
                  <a:lnTo>
                    <a:pt x="37327" y="8180"/>
                  </a:lnTo>
                  <a:cubicBezTo>
                    <a:pt x="37362" y="8180"/>
                    <a:pt x="37398" y="8156"/>
                    <a:pt x="37398" y="8108"/>
                  </a:cubicBezTo>
                  <a:lnTo>
                    <a:pt x="37398" y="7454"/>
                  </a:lnTo>
                  <a:cubicBezTo>
                    <a:pt x="37398" y="7418"/>
                    <a:pt x="37362" y="7382"/>
                    <a:pt x="37327" y="7382"/>
                  </a:cubicBezTo>
                  <a:lnTo>
                    <a:pt x="4132" y="7382"/>
                  </a:lnTo>
                  <a:cubicBezTo>
                    <a:pt x="2334" y="7382"/>
                    <a:pt x="870" y="5918"/>
                    <a:pt x="870" y="4132"/>
                  </a:cubicBezTo>
                  <a:lnTo>
                    <a:pt x="870" y="4060"/>
                  </a:lnTo>
                  <a:cubicBezTo>
                    <a:pt x="870" y="2262"/>
                    <a:pt x="2334" y="798"/>
                    <a:pt x="4132" y="798"/>
                  </a:cubicBezTo>
                  <a:lnTo>
                    <a:pt x="37327" y="798"/>
                  </a:lnTo>
                  <a:cubicBezTo>
                    <a:pt x="37362" y="798"/>
                    <a:pt x="37398" y="774"/>
                    <a:pt x="37398" y="727"/>
                  </a:cubicBezTo>
                  <a:lnTo>
                    <a:pt x="37398" y="72"/>
                  </a:lnTo>
                  <a:cubicBezTo>
                    <a:pt x="37398" y="36"/>
                    <a:pt x="37362" y="0"/>
                    <a:pt x="373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0"/>
            <p:cNvSpPr/>
            <p:nvPr/>
          </p:nvSpPr>
          <p:spPr>
            <a:xfrm>
              <a:off x="1070522" y="5073576"/>
              <a:ext cx="1247166" cy="37082"/>
            </a:xfrm>
            <a:custGeom>
              <a:avLst/>
              <a:gdLst/>
              <a:ahLst/>
              <a:cxnLst/>
              <a:rect l="l" t="t" r="r" b="b"/>
              <a:pathLst>
                <a:path w="22063" h="656" extrusionOk="0">
                  <a:moveTo>
                    <a:pt x="405" y="1"/>
                  </a:moveTo>
                  <a:lnTo>
                    <a:pt x="0" y="655"/>
                  </a:lnTo>
                  <a:lnTo>
                    <a:pt x="22063" y="655"/>
                  </a:lnTo>
                  <a:lnTo>
                    <a:pt x="2206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0"/>
            <p:cNvSpPr/>
            <p:nvPr/>
          </p:nvSpPr>
          <p:spPr>
            <a:xfrm>
              <a:off x="1066508" y="5069562"/>
              <a:ext cx="1255250" cy="45109"/>
            </a:xfrm>
            <a:custGeom>
              <a:avLst/>
              <a:gdLst/>
              <a:ahLst/>
              <a:cxnLst/>
              <a:rect l="l" t="t" r="r" b="b"/>
              <a:pathLst>
                <a:path w="22206" h="798" extrusionOk="0">
                  <a:moveTo>
                    <a:pt x="22062" y="155"/>
                  </a:moveTo>
                  <a:lnTo>
                    <a:pt x="22062" y="655"/>
                  </a:lnTo>
                  <a:lnTo>
                    <a:pt x="214" y="655"/>
                  </a:lnTo>
                  <a:lnTo>
                    <a:pt x="512" y="155"/>
                  </a:lnTo>
                  <a:close/>
                  <a:moveTo>
                    <a:pt x="476" y="0"/>
                  </a:moveTo>
                  <a:cubicBezTo>
                    <a:pt x="452" y="0"/>
                    <a:pt x="429" y="12"/>
                    <a:pt x="405" y="36"/>
                  </a:cubicBezTo>
                  <a:lnTo>
                    <a:pt x="12" y="691"/>
                  </a:lnTo>
                  <a:cubicBezTo>
                    <a:pt x="0" y="714"/>
                    <a:pt x="0" y="738"/>
                    <a:pt x="12" y="762"/>
                  </a:cubicBezTo>
                  <a:cubicBezTo>
                    <a:pt x="24" y="786"/>
                    <a:pt x="48" y="798"/>
                    <a:pt x="71" y="798"/>
                  </a:cubicBezTo>
                  <a:lnTo>
                    <a:pt x="22134" y="798"/>
                  </a:lnTo>
                  <a:cubicBezTo>
                    <a:pt x="22169" y="798"/>
                    <a:pt x="22205" y="774"/>
                    <a:pt x="22205" y="726"/>
                  </a:cubicBezTo>
                  <a:lnTo>
                    <a:pt x="22205" y="72"/>
                  </a:lnTo>
                  <a:cubicBezTo>
                    <a:pt x="22205" y="36"/>
                    <a:pt x="22169" y="0"/>
                    <a:pt x="221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0"/>
            <p:cNvSpPr/>
            <p:nvPr/>
          </p:nvSpPr>
          <p:spPr>
            <a:xfrm>
              <a:off x="1324955" y="4656289"/>
              <a:ext cx="992736" cy="37082"/>
            </a:xfrm>
            <a:custGeom>
              <a:avLst/>
              <a:gdLst/>
              <a:ahLst/>
              <a:cxnLst/>
              <a:rect l="l" t="t" r="r" b="b"/>
              <a:pathLst>
                <a:path w="17562" h="656" extrusionOk="0">
                  <a:moveTo>
                    <a:pt x="405" y="1"/>
                  </a:moveTo>
                  <a:lnTo>
                    <a:pt x="0" y="656"/>
                  </a:lnTo>
                  <a:lnTo>
                    <a:pt x="17562" y="656"/>
                  </a:lnTo>
                  <a:lnTo>
                    <a:pt x="1756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0"/>
            <p:cNvSpPr/>
            <p:nvPr/>
          </p:nvSpPr>
          <p:spPr>
            <a:xfrm>
              <a:off x="1320207" y="4652276"/>
              <a:ext cx="1001554" cy="45109"/>
            </a:xfrm>
            <a:custGeom>
              <a:avLst/>
              <a:gdLst/>
              <a:ahLst/>
              <a:cxnLst/>
              <a:rect l="l" t="t" r="r" b="b"/>
              <a:pathLst>
                <a:path w="17718" h="798" extrusionOk="0">
                  <a:moveTo>
                    <a:pt x="17574" y="155"/>
                  </a:moveTo>
                  <a:lnTo>
                    <a:pt x="17574" y="655"/>
                  </a:lnTo>
                  <a:lnTo>
                    <a:pt x="215" y="655"/>
                  </a:lnTo>
                  <a:lnTo>
                    <a:pt x="525" y="155"/>
                  </a:lnTo>
                  <a:close/>
                  <a:moveTo>
                    <a:pt x="477" y="0"/>
                  </a:moveTo>
                  <a:cubicBezTo>
                    <a:pt x="453" y="0"/>
                    <a:pt x="429" y="12"/>
                    <a:pt x="417" y="36"/>
                  </a:cubicBezTo>
                  <a:lnTo>
                    <a:pt x="25" y="691"/>
                  </a:lnTo>
                  <a:cubicBezTo>
                    <a:pt x="13" y="715"/>
                    <a:pt x="1" y="738"/>
                    <a:pt x="25" y="762"/>
                  </a:cubicBezTo>
                  <a:cubicBezTo>
                    <a:pt x="36" y="786"/>
                    <a:pt x="60" y="798"/>
                    <a:pt x="84" y="798"/>
                  </a:cubicBezTo>
                  <a:lnTo>
                    <a:pt x="17646" y="798"/>
                  </a:lnTo>
                  <a:cubicBezTo>
                    <a:pt x="17681" y="798"/>
                    <a:pt x="17717" y="774"/>
                    <a:pt x="17717" y="727"/>
                  </a:cubicBezTo>
                  <a:lnTo>
                    <a:pt x="17717" y="72"/>
                  </a:lnTo>
                  <a:cubicBezTo>
                    <a:pt x="17717" y="36"/>
                    <a:pt x="17681" y="0"/>
                    <a:pt x="1764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0"/>
            <p:cNvSpPr/>
            <p:nvPr/>
          </p:nvSpPr>
          <p:spPr>
            <a:xfrm>
              <a:off x="746785" y="4879743"/>
              <a:ext cx="1207484" cy="8140"/>
            </a:xfrm>
            <a:custGeom>
              <a:avLst/>
              <a:gdLst/>
              <a:ahLst/>
              <a:cxnLst/>
              <a:rect l="l" t="t" r="r" b="b"/>
              <a:pathLst>
                <a:path w="21361" h="144" extrusionOk="0">
                  <a:moveTo>
                    <a:pt x="72" y="1"/>
                  </a:moveTo>
                  <a:cubicBezTo>
                    <a:pt x="36" y="1"/>
                    <a:pt x="1" y="24"/>
                    <a:pt x="1" y="72"/>
                  </a:cubicBezTo>
                  <a:cubicBezTo>
                    <a:pt x="1" y="108"/>
                    <a:pt x="36" y="143"/>
                    <a:pt x="72" y="143"/>
                  </a:cubicBezTo>
                  <a:lnTo>
                    <a:pt x="21289" y="143"/>
                  </a:lnTo>
                  <a:cubicBezTo>
                    <a:pt x="21325" y="143"/>
                    <a:pt x="21360" y="108"/>
                    <a:pt x="21360" y="72"/>
                  </a:cubicBezTo>
                  <a:cubicBezTo>
                    <a:pt x="21360" y="24"/>
                    <a:pt x="21325" y="1"/>
                    <a:pt x="2128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0"/>
            <p:cNvSpPr/>
            <p:nvPr/>
          </p:nvSpPr>
          <p:spPr>
            <a:xfrm>
              <a:off x="467479" y="4879743"/>
              <a:ext cx="182471" cy="8140"/>
            </a:xfrm>
            <a:custGeom>
              <a:avLst/>
              <a:gdLst/>
              <a:ahLst/>
              <a:cxnLst/>
              <a:rect l="l" t="t" r="r" b="b"/>
              <a:pathLst>
                <a:path w="3228" h="144" extrusionOk="0">
                  <a:moveTo>
                    <a:pt x="72" y="1"/>
                  </a:moveTo>
                  <a:cubicBezTo>
                    <a:pt x="36" y="1"/>
                    <a:pt x="0" y="24"/>
                    <a:pt x="0" y="72"/>
                  </a:cubicBezTo>
                  <a:cubicBezTo>
                    <a:pt x="0" y="108"/>
                    <a:pt x="36" y="143"/>
                    <a:pt x="72" y="143"/>
                  </a:cubicBezTo>
                  <a:lnTo>
                    <a:pt x="3144" y="143"/>
                  </a:lnTo>
                  <a:cubicBezTo>
                    <a:pt x="3191" y="143"/>
                    <a:pt x="3227" y="108"/>
                    <a:pt x="3227" y="72"/>
                  </a:cubicBezTo>
                  <a:cubicBezTo>
                    <a:pt x="3227" y="24"/>
                    <a:pt x="3191" y="1"/>
                    <a:pt x="314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0"/>
            <p:cNvSpPr/>
            <p:nvPr/>
          </p:nvSpPr>
          <p:spPr>
            <a:xfrm>
              <a:off x="732653" y="4996868"/>
              <a:ext cx="873633" cy="8762"/>
            </a:xfrm>
            <a:custGeom>
              <a:avLst/>
              <a:gdLst/>
              <a:ahLst/>
              <a:cxnLst/>
              <a:rect l="l" t="t" r="r" b="b"/>
              <a:pathLst>
                <a:path w="15455" h="155" extrusionOk="0">
                  <a:moveTo>
                    <a:pt x="72" y="0"/>
                  </a:moveTo>
                  <a:cubicBezTo>
                    <a:pt x="36" y="0"/>
                    <a:pt x="1" y="36"/>
                    <a:pt x="1" y="84"/>
                  </a:cubicBezTo>
                  <a:cubicBezTo>
                    <a:pt x="1" y="119"/>
                    <a:pt x="36" y="155"/>
                    <a:pt x="72" y="155"/>
                  </a:cubicBezTo>
                  <a:lnTo>
                    <a:pt x="15372" y="155"/>
                  </a:lnTo>
                  <a:cubicBezTo>
                    <a:pt x="15419" y="155"/>
                    <a:pt x="15455" y="119"/>
                    <a:pt x="15455" y="84"/>
                  </a:cubicBezTo>
                  <a:cubicBezTo>
                    <a:pt x="15455" y="36"/>
                    <a:pt x="15419" y="0"/>
                    <a:pt x="1537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0"/>
            <p:cNvSpPr/>
            <p:nvPr/>
          </p:nvSpPr>
          <p:spPr>
            <a:xfrm>
              <a:off x="1066508" y="4735710"/>
              <a:ext cx="370877" cy="8140"/>
            </a:xfrm>
            <a:custGeom>
              <a:avLst/>
              <a:gdLst/>
              <a:ahLst/>
              <a:cxnLst/>
              <a:rect l="l" t="t" r="r" b="b"/>
              <a:pathLst>
                <a:path w="6561" h="144" extrusionOk="0">
                  <a:moveTo>
                    <a:pt x="71" y="1"/>
                  </a:moveTo>
                  <a:cubicBezTo>
                    <a:pt x="36" y="1"/>
                    <a:pt x="0" y="36"/>
                    <a:pt x="0" y="72"/>
                  </a:cubicBezTo>
                  <a:cubicBezTo>
                    <a:pt x="0" y="120"/>
                    <a:pt x="36" y="143"/>
                    <a:pt x="71" y="143"/>
                  </a:cubicBezTo>
                  <a:lnTo>
                    <a:pt x="6489" y="143"/>
                  </a:lnTo>
                  <a:cubicBezTo>
                    <a:pt x="6525" y="143"/>
                    <a:pt x="6560" y="120"/>
                    <a:pt x="6560" y="72"/>
                  </a:cubicBezTo>
                  <a:cubicBezTo>
                    <a:pt x="6560" y="36"/>
                    <a:pt x="6525" y="1"/>
                    <a:pt x="648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0"/>
            <p:cNvSpPr/>
            <p:nvPr/>
          </p:nvSpPr>
          <p:spPr>
            <a:xfrm>
              <a:off x="838982" y="4789581"/>
              <a:ext cx="173031" cy="345270"/>
            </a:xfrm>
            <a:custGeom>
              <a:avLst/>
              <a:gdLst/>
              <a:ahLst/>
              <a:cxnLst/>
              <a:rect l="l" t="t" r="r" b="b"/>
              <a:pathLst>
                <a:path w="3061" h="6108" extrusionOk="0">
                  <a:moveTo>
                    <a:pt x="1" y="0"/>
                  </a:moveTo>
                  <a:lnTo>
                    <a:pt x="1" y="6108"/>
                  </a:lnTo>
                  <a:lnTo>
                    <a:pt x="1525" y="4263"/>
                  </a:lnTo>
                  <a:lnTo>
                    <a:pt x="3061" y="6108"/>
                  </a:lnTo>
                  <a:lnTo>
                    <a:pt x="3061" y="0"/>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0"/>
            <p:cNvSpPr/>
            <p:nvPr/>
          </p:nvSpPr>
          <p:spPr>
            <a:xfrm>
              <a:off x="834969" y="4785511"/>
              <a:ext cx="181114" cy="353410"/>
            </a:xfrm>
            <a:custGeom>
              <a:avLst/>
              <a:gdLst/>
              <a:ahLst/>
              <a:cxnLst/>
              <a:rect l="l" t="t" r="r" b="b"/>
              <a:pathLst>
                <a:path w="3204" h="6252" extrusionOk="0">
                  <a:moveTo>
                    <a:pt x="3048" y="144"/>
                  </a:moveTo>
                  <a:lnTo>
                    <a:pt x="3048" y="5966"/>
                  </a:lnTo>
                  <a:lnTo>
                    <a:pt x="1655" y="4287"/>
                  </a:lnTo>
                  <a:cubicBezTo>
                    <a:pt x="1643" y="4275"/>
                    <a:pt x="1620" y="4263"/>
                    <a:pt x="1596" y="4263"/>
                  </a:cubicBezTo>
                  <a:cubicBezTo>
                    <a:pt x="1572" y="4263"/>
                    <a:pt x="1560" y="4275"/>
                    <a:pt x="1536" y="4287"/>
                  </a:cubicBezTo>
                  <a:lnTo>
                    <a:pt x="143" y="5966"/>
                  </a:lnTo>
                  <a:lnTo>
                    <a:pt x="143" y="144"/>
                  </a:lnTo>
                  <a:close/>
                  <a:moveTo>
                    <a:pt x="72" y="1"/>
                  </a:moveTo>
                  <a:cubicBezTo>
                    <a:pt x="24" y="1"/>
                    <a:pt x="0" y="36"/>
                    <a:pt x="0" y="72"/>
                  </a:cubicBezTo>
                  <a:lnTo>
                    <a:pt x="0" y="6180"/>
                  </a:lnTo>
                  <a:cubicBezTo>
                    <a:pt x="0" y="6204"/>
                    <a:pt x="12" y="6240"/>
                    <a:pt x="48" y="6240"/>
                  </a:cubicBezTo>
                  <a:cubicBezTo>
                    <a:pt x="58" y="6244"/>
                    <a:pt x="70" y="6247"/>
                    <a:pt x="82" y="6247"/>
                  </a:cubicBezTo>
                  <a:cubicBezTo>
                    <a:pt x="99" y="6247"/>
                    <a:pt x="117" y="6242"/>
                    <a:pt x="131" y="6228"/>
                  </a:cubicBezTo>
                  <a:lnTo>
                    <a:pt x="1596" y="4454"/>
                  </a:lnTo>
                  <a:lnTo>
                    <a:pt x="3072" y="6228"/>
                  </a:lnTo>
                  <a:cubicBezTo>
                    <a:pt x="3084" y="6240"/>
                    <a:pt x="3108" y="6251"/>
                    <a:pt x="3132" y="6251"/>
                  </a:cubicBezTo>
                  <a:cubicBezTo>
                    <a:pt x="3132" y="6251"/>
                    <a:pt x="3144" y="6251"/>
                    <a:pt x="3155" y="6240"/>
                  </a:cubicBezTo>
                  <a:cubicBezTo>
                    <a:pt x="3179" y="6240"/>
                    <a:pt x="3203" y="6204"/>
                    <a:pt x="3203" y="6180"/>
                  </a:cubicBezTo>
                  <a:lnTo>
                    <a:pt x="3203" y="72"/>
                  </a:lnTo>
                  <a:cubicBezTo>
                    <a:pt x="3203" y="36"/>
                    <a:pt x="3167" y="1"/>
                    <a:pt x="313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0"/>
            <p:cNvSpPr/>
            <p:nvPr/>
          </p:nvSpPr>
          <p:spPr>
            <a:xfrm>
              <a:off x="862554" y="4879064"/>
              <a:ext cx="8140" cy="169017"/>
            </a:xfrm>
            <a:custGeom>
              <a:avLst/>
              <a:gdLst/>
              <a:ahLst/>
              <a:cxnLst/>
              <a:rect l="l" t="t" r="r" b="b"/>
              <a:pathLst>
                <a:path w="144" h="2990" extrusionOk="0">
                  <a:moveTo>
                    <a:pt x="72" y="1"/>
                  </a:moveTo>
                  <a:cubicBezTo>
                    <a:pt x="24" y="1"/>
                    <a:pt x="0" y="36"/>
                    <a:pt x="0" y="84"/>
                  </a:cubicBezTo>
                  <a:lnTo>
                    <a:pt x="0" y="2918"/>
                  </a:lnTo>
                  <a:cubicBezTo>
                    <a:pt x="0" y="2965"/>
                    <a:pt x="24" y="2989"/>
                    <a:pt x="72" y="2989"/>
                  </a:cubicBezTo>
                  <a:cubicBezTo>
                    <a:pt x="108" y="2989"/>
                    <a:pt x="143" y="2965"/>
                    <a:pt x="143" y="2918"/>
                  </a:cubicBezTo>
                  <a:lnTo>
                    <a:pt x="143" y="84"/>
                  </a:lnTo>
                  <a:cubicBezTo>
                    <a:pt x="143" y="36"/>
                    <a:pt x="108" y="1"/>
                    <a:pt x="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0"/>
            <p:cNvSpPr/>
            <p:nvPr/>
          </p:nvSpPr>
          <p:spPr>
            <a:xfrm>
              <a:off x="862554" y="4801000"/>
              <a:ext cx="92253" cy="56584"/>
            </a:xfrm>
            <a:custGeom>
              <a:avLst/>
              <a:gdLst/>
              <a:ahLst/>
              <a:cxnLst/>
              <a:rect l="l" t="t" r="r" b="b"/>
              <a:pathLst>
                <a:path w="1632" h="1001" extrusionOk="0">
                  <a:moveTo>
                    <a:pt x="72" y="1"/>
                  </a:moveTo>
                  <a:cubicBezTo>
                    <a:pt x="24" y="1"/>
                    <a:pt x="0" y="36"/>
                    <a:pt x="0" y="84"/>
                  </a:cubicBezTo>
                  <a:lnTo>
                    <a:pt x="0" y="917"/>
                  </a:lnTo>
                  <a:cubicBezTo>
                    <a:pt x="0" y="965"/>
                    <a:pt x="24" y="1001"/>
                    <a:pt x="72" y="1001"/>
                  </a:cubicBezTo>
                  <a:cubicBezTo>
                    <a:pt x="108" y="1001"/>
                    <a:pt x="143" y="965"/>
                    <a:pt x="143" y="917"/>
                  </a:cubicBezTo>
                  <a:lnTo>
                    <a:pt x="143" y="155"/>
                  </a:lnTo>
                  <a:lnTo>
                    <a:pt x="1560" y="155"/>
                  </a:lnTo>
                  <a:cubicBezTo>
                    <a:pt x="1596" y="155"/>
                    <a:pt x="1632" y="120"/>
                    <a:pt x="1632" y="84"/>
                  </a:cubicBezTo>
                  <a:cubicBezTo>
                    <a:pt x="1632" y="36"/>
                    <a:pt x="1596" y="1"/>
                    <a:pt x="15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0"/>
            <p:cNvSpPr/>
            <p:nvPr/>
          </p:nvSpPr>
          <p:spPr>
            <a:xfrm>
              <a:off x="252785" y="4238324"/>
              <a:ext cx="2033294" cy="380317"/>
            </a:xfrm>
            <a:custGeom>
              <a:avLst/>
              <a:gdLst/>
              <a:ahLst/>
              <a:cxnLst/>
              <a:rect l="l" t="t" r="r" b="b"/>
              <a:pathLst>
                <a:path w="35970" h="6728" extrusionOk="0">
                  <a:moveTo>
                    <a:pt x="3334" y="1"/>
                  </a:moveTo>
                  <a:cubicBezTo>
                    <a:pt x="1489" y="1"/>
                    <a:pt x="0" y="1489"/>
                    <a:pt x="0" y="3323"/>
                  </a:cubicBezTo>
                  <a:lnTo>
                    <a:pt x="0" y="3394"/>
                  </a:lnTo>
                  <a:cubicBezTo>
                    <a:pt x="0" y="5240"/>
                    <a:pt x="1489" y="6728"/>
                    <a:pt x="3334" y="6728"/>
                  </a:cubicBezTo>
                  <a:lnTo>
                    <a:pt x="35969" y="6728"/>
                  </a:lnTo>
                  <a:lnTo>
                    <a:pt x="3596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0"/>
            <p:cNvSpPr/>
            <p:nvPr/>
          </p:nvSpPr>
          <p:spPr>
            <a:xfrm>
              <a:off x="248714" y="4233632"/>
              <a:ext cx="2041378" cy="389079"/>
            </a:xfrm>
            <a:custGeom>
              <a:avLst/>
              <a:gdLst/>
              <a:ahLst/>
              <a:cxnLst/>
              <a:rect l="l" t="t" r="r" b="b"/>
              <a:pathLst>
                <a:path w="36113" h="6883" extrusionOk="0">
                  <a:moveTo>
                    <a:pt x="35958" y="155"/>
                  </a:moveTo>
                  <a:lnTo>
                    <a:pt x="35958" y="6739"/>
                  </a:lnTo>
                  <a:lnTo>
                    <a:pt x="3406" y="6739"/>
                  </a:lnTo>
                  <a:cubicBezTo>
                    <a:pt x="1608" y="6739"/>
                    <a:pt x="144" y="5275"/>
                    <a:pt x="144" y="3477"/>
                  </a:cubicBezTo>
                  <a:lnTo>
                    <a:pt x="144" y="3406"/>
                  </a:lnTo>
                  <a:cubicBezTo>
                    <a:pt x="144" y="1620"/>
                    <a:pt x="1608" y="155"/>
                    <a:pt x="3406" y="155"/>
                  </a:cubicBezTo>
                  <a:close/>
                  <a:moveTo>
                    <a:pt x="3406" y="1"/>
                  </a:moveTo>
                  <a:cubicBezTo>
                    <a:pt x="1525" y="1"/>
                    <a:pt x="1" y="1536"/>
                    <a:pt x="1" y="3406"/>
                  </a:cubicBezTo>
                  <a:lnTo>
                    <a:pt x="1" y="3477"/>
                  </a:lnTo>
                  <a:cubicBezTo>
                    <a:pt x="1" y="5358"/>
                    <a:pt x="1525" y="6882"/>
                    <a:pt x="3406" y="6882"/>
                  </a:cubicBezTo>
                  <a:lnTo>
                    <a:pt x="36041" y="6882"/>
                  </a:lnTo>
                  <a:cubicBezTo>
                    <a:pt x="36077" y="6882"/>
                    <a:pt x="36113" y="6847"/>
                    <a:pt x="36113" y="6811"/>
                  </a:cubicBezTo>
                  <a:lnTo>
                    <a:pt x="36113" y="84"/>
                  </a:lnTo>
                  <a:cubicBezTo>
                    <a:pt x="36113" y="36"/>
                    <a:pt x="36077" y="1"/>
                    <a:pt x="360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0"/>
            <p:cNvSpPr/>
            <p:nvPr/>
          </p:nvSpPr>
          <p:spPr>
            <a:xfrm>
              <a:off x="211745" y="4201355"/>
              <a:ext cx="2105932" cy="454312"/>
            </a:xfrm>
            <a:custGeom>
              <a:avLst/>
              <a:gdLst/>
              <a:ahLst/>
              <a:cxnLst/>
              <a:rect l="l" t="t" r="r" b="b"/>
              <a:pathLst>
                <a:path w="37255" h="8037" extrusionOk="0">
                  <a:moveTo>
                    <a:pt x="4024" y="0"/>
                  </a:moveTo>
                  <a:cubicBezTo>
                    <a:pt x="1798" y="0"/>
                    <a:pt x="0" y="1798"/>
                    <a:pt x="0" y="4012"/>
                  </a:cubicBezTo>
                  <a:cubicBezTo>
                    <a:pt x="0" y="6239"/>
                    <a:pt x="1810" y="8037"/>
                    <a:pt x="4024" y="8037"/>
                  </a:cubicBezTo>
                  <a:lnTo>
                    <a:pt x="37255" y="8037"/>
                  </a:lnTo>
                  <a:lnTo>
                    <a:pt x="37255" y="7382"/>
                  </a:lnTo>
                  <a:lnTo>
                    <a:pt x="4060" y="7382"/>
                  </a:lnTo>
                  <a:cubicBezTo>
                    <a:pt x="2215" y="7382"/>
                    <a:pt x="726" y="5882"/>
                    <a:pt x="726" y="4048"/>
                  </a:cubicBezTo>
                  <a:lnTo>
                    <a:pt x="726" y="3977"/>
                  </a:lnTo>
                  <a:cubicBezTo>
                    <a:pt x="726" y="2143"/>
                    <a:pt x="2215" y="655"/>
                    <a:pt x="4060" y="655"/>
                  </a:cubicBezTo>
                  <a:lnTo>
                    <a:pt x="37255" y="655"/>
                  </a:lnTo>
                  <a:lnTo>
                    <a:pt x="37255"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0"/>
            <p:cNvSpPr/>
            <p:nvPr/>
          </p:nvSpPr>
          <p:spPr>
            <a:xfrm>
              <a:off x="207675" y="4196607"/>
              <a:ext cx="2114072" cy="463130"/>
            </a:xfrm>
            <a:custGeom>
              <a:avLst/>
              <a:gdLst/>
              <a:ahLst/>
              <a:cxnLst/>
              <a:rect l="l" t="t" r="r" b="b"/>
              <a:pathLst>
                <a:path w="37399" h="8193" extrusionOk="0">
                  <a:moveTo>
                    <a:pt x="37255" y="156"/>
                  </a:moveTo>
                  <a:lnTo>
                    <a:pt x="37255" y="656"/>
                  </a:lnTo>
                  <a:lnTo>
                    <a:pt x="4132" y="656"/>
                  </a:lnTo>
                  <a:cubicBezTo>
                    <a:pt x="2251" y="656"/>
                    <a:pt x="727" y="2191"/>
                    <a:pt x="727" y="4061"/>
                  </a:cubicBezTo>
                  <a:lnTo>
                    <a:pt x="727" y="4132"/>
                  </a:lnTo>
                  <a:cubicBezTo>
                    <a:pt x="727" y="6013"/>
                    <a:pt x="2251" y="7537"/>
                    <a:pt x="4132" y="7537"/>
                  </a:cubicBezTo>
                  <a:lnTo>
                    <a:pt x="37255" y="7537"/>
                  </a:lnTo>
                  <a:lnTo>
                    <a:pt x="37255" y="8037"/>
                  </a:lnTo>
                  <a:lnTo>
                    <a:pt x="4096" y="8037"/>
                  </a:lnTo>
                  <a:cubicBezTo>
                    <a:pt x="1918" y="8037"/>
                    <a:pt x="155" y="6275"/>
                    <a:pt x="155" y="4096"/>
                  </a:cubicBezTo>
                  <a:cubicBezTo>
                    <a:pt x="155" y="1930"/>
                    <a:pt x="1918" y="156"/>
                    <a:pt x="4096" y="156"/>
                  </a:cubicBezTo>
                  <a:close/>
                  <a:moveTo>
                    <a:pt x="4096" y="1"/>
                  </a:moveTo>
                  <a:cubicBezTo>
                    <a:pt x="1834" y="1"/>
                    <a:pt x="1" y="1846"/>
                    <a:pt x="1" y="4096"/>
                  </a:cubicBezTo>
                  <a:cubicBezTo>
                    <a:pt x="1" y="6359"/>
                    <a:pt x="1834" y="8192"/>
                    <a:pt x="4096" y="8192"/>
                  </a:cubicBezTo>
                  <a:lnTo>
                    <a:pt x="37327" y="8192"/>
                  </a:lnTo>
                  <a:cubicBezTo>
                    <a:pt x="37362" y="8192"/>
                    <a:pt x="37398" y="8156"/>
                    <a:pt x="37398" y="8121"/>
                  </a:cubicBezTo>
                  <a:lnTo>
                    <a:pt x="37398" y="7466"/>
                  </a:lnTo>
                  <a:cubicBezTo>
                    <a:pt x="37398" y="7418"/>
                    <a:pt x="37362" y="7383"/>
                    <a:pt x="37327" y="7383"/>
                  </a:cubicBezTo>
                  <a:lnTo>
                    <a:pt x="4132" y="7383"/>
                  </a:lnTo>
                  <a:cubicBezTo>
                    <a:pt x="2334" y="7383"/>
                    <a:pt x="870" y="5930"/>
                    <a:pt x="870" y="4132"/>
                  </a:cubicBezTo>
                  <a:lnTo>
                    <a:pt x="870" y="4061"/>
                  </a:lnTo>
                  <a:cubicBezTo>
                    <a:pt x="870" y="2275"/>
                    <a:pt x="2334" y="810"/>
                    <a:pt x="4132" y="810"/>
                  </a:cubicBezTo>
                  <a:lnTo>
                    <a:pt x="37327" y="810"/>
                  </a:lnTo>
                  <a:cubicBezTo>
                    <a:pt x="37362" y="810"/>
                    <a:pt x="37398" y="775"/>
                    <a:pt x="37398" y="739"/>
                  </a:cubicBezTo>
                  <a:lnTo>
                    <a:pt x="37398" y="84"/>
                  </a:lnTo>
                  <a:cubicBezTo>
                    <a:pt x="37398" y="36"/>
                    <a:pt x="37362" y="1"/>
                    <a:pt x="3732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0"/>
            <p:cNvSpPr/>
            <p:nvPr/>
          </p:nvSpPr>
          <p:spPr>
            <a:xfrm>
              <a:off x="1348471" y="4618585"/>
              <a:ext cx="969221" cy="37082"/>
            </a:xfrm>
            <a:custGeom>
              <a:avLst/>
              <a:gdLst/>
              <a:ahLst/>
              <a:cxnLst/>
              <a:rect l="l" t="t" r="r" b="b"/>
              <a:pathLst>
                <a:path w="17146" h="656" extrusionOk="0">
                  <a:moveTo>
                    <a:pt x="394" y="1"/>
                  </a:moveTo>
                  <a:lnTo>
                    <a:pt x="1" y="656"/>
                  </a:lnTo>
                  <a:lnTo>
                    <a:pt x="17146" y="656"/>
                  </a:lnTo>
                  <a:lnTo>
                    <a:pt x="1714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0"/>
            <p:cNvSpPr/>
            <p:nvPr/>
          </p:nvSpPr>
          <p:spPr>
            <a:xfrm>
              <a:off x="1343779" y="4614572"/>
              <a:ext cx="977982" cy="45165"/>
            </a:xfrm>
            <a:custGeom>
              <a:avLst/>
              <a:gdLst/>
              <a:ahLst/>
              <a:cxnLst/>
              <a:rect l="l" t="t" r="r" b="b"/>
              <a:pathLst>
                <a:path w="17301" h="799" extrusionOk="0">
                  <a:moveTo>
                    <a:pt x="17157" y="143"/>
                  </a:moveTo>
                  <a:lnTo>
                    <a:pt x="17157" y="643"/>
                  </a:lnTo>
                  <a:lnTo>
                    <a:pt x="215" y="643"/>
                  </a:lnTo>
                  <a:lnTo>
                    <a:pt x="524" y="143"/>
                  </a:lnTo>
                  <a:close/>
                  <a:moveTo>
                    <a:pt x="477" y="0"/>
                  </a:moveTo>
                  <a:cubicBezTo>
                    <a:pt x="453" y="0"/>
                    <a:pt x="429" y="12"/>
                    <a:pt x="417" y="36"/>
                  </a:cubicBezTo>
                  <a:lnTo>
                    <a:pt x="12" y="679"/>
                  </a:lnTo>
                  <a:cubicBezTo>
                    <a:pt x="0" y="703"/>
                    <a:pt x="0" y="739"/>
                    <a:pt x="12" y="762"/>
                  </a:cubicBezTo>
                  <a:cubicBezTo>
                    <a:pt x="24" y="786"/>
                    <a:pt x="48" y="798"/>
                    <a:pt x="84" y="798"/>
                  </a:cubicBezTo>
                  <a:lnTo>
                    <a:pt x="17229" y="798"/>
                  </a:lnTo>
                  <a:cubicBezTo>
                    <a:pt x="17264" y="798"/>
                    <a:pt x="17300" y="762"/>
                    <a:pt x="17300" y="727"/>
                  </a:cubicBezTo>
                  <a:lnTo>
                    <a:pt x="17300" y="72"/>
                  </a:lnTo>
                  <a:cubicBezTo>
                    <a:pt x="17300" y="24"/>
                    <a:pt x="17264" y="0"/>
                    <a:pt x="1722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0"/>
            <p:cNvSpPr/>
            <p:nvPr/>
          </p:nvSpPr>
          <p:spPr>
            <a:xfrm>
              <a:off x="1602226" y="4201355"/>
              <a:ext cx="715469" cy="37026"/>
            </a:xfrm>
            <a:custGeom>
              <a:avLst/>
              <a:gdLst/>
              <a:ahLst/>
              <a:cxnLst/>
              <a:rect l="l" t="t" r="r" b="b"/>
              <a:pathLst>
                <a:path w="12657" h="655" extrusionOk="0">
                  <a:moveTo>
                    <a:pt x="405" y="0"/>
                  </a:moveTo>
                  <a:lnTo>
                    <a:pt x="0" y="655"/>
                  </a:lnTo>
                  <a:lnTo>
                    <a:pt x="12657" y="655"/>
                  </a:lnTo>
                  <a:lnTo>
                    <a:pt x="1265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0"/>
            <p:cNvSpPr/>
            <p:nvPr/>
          </p:nvSpPr>
          <p:spPr>
            <a:xfrm>
              <a:off x="1598156" y="4197285"/>
              <a:ext cx="723609" cy="45165"/>
            </a:xfrm>
            <a:custGeom>
              <a:avLst/>
              <a:gdLst/>
              <a:ahLst/>
              <a:cxnLst/>
              <a:rect l="l" t="t" r="r" b="b"/>
              <a:pathLst>
                <a:path w="12801" h="799" extrusionOk="0">
                  <a:moveTo>
                    <a:pt x="12657" y="144"/>
                  </a:moveTo>
                  <a:lnTo>
                    <a:pt x="12657" y="644"/>
                  </a:lnTo>
                  <a:lnTo>
                    <a:pt x="215" y="644"/>
                  </a:lnTo>
                  <a:lnTo>
                    <a:pt x="513" y="144"/>
                  </a:lnTo>
                  <a:close/>
                  <a:moveTo>
                    <a:pt x="477" y="1"/>
                  </a:moveTo>
                  <a:cubicBezTo>
                    <a:pt x="442" y="1"/>
                    <a:pt x="418" y="13"/>
                    <a:pt x="406" y="36"/>
                  </a:cubicBezTo>
                  <a:lnTo>
                    <a:pt x="13" y="691"/>
                  </a:lnTo>
                  <a:cubicBezTo>
                    <a:pt x="1" y="703"/>
                    <a:pt x="1" y="739"/>
                    <a:pt x="13" y="763"/>
                  </a:cubicBezTo>
                  <a:cubicBezTo>
                    <a:pt x="25" y="786"/>
                    <a:pt x="49" y="798"/>
                    <a:pt x="72" y="798"/>
                  </a:cubicBezTo>
                  <a:lnTo>
                    <a:pt x="12729" y="798"/>
                  </a:lnTo>
                  <a:cubicBezTo>
                    <a:pt x="12764" y="798"/>
                    <a:pt x="12800" y="763"/>
                    <a:pt x="12800" y="727"/>
                  </a:cubicBezTo>
                  <a:lnTo>
                    <a:pt x="12800" y="72"/>
                  </a:lnTo>
                  <a:cubicBezTo>
                    <a:pt x="12800" y="24"/>
                    <a:pt x="12764" y="1"/>
                    <a:pt x="1272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0"/>
            <p:cNvSpPr/>
            <p:nvPr/>
          </p:nvSpPr>
          <p:spPr>
            <a:xfrm>
              <a:off x="1366673" y="4315089"/>
              <a:ext cx="465787" cy="8762"/>
            </a:xfrm>
            <a:custGeom>
              <a:avLst/>
              <a:gdLst/>
              <a:ahLst/>
              <a:cxnLst/>
              <a:rect l="l" t="t" r="r" b="b"/>
              <a:pathLst>
                <a:path w="8240" h="155" extrusionOk="0">
                  <a:moveTo>
                    <a:pt x="72" y="0"/>
                  </a:moveTo>
                  <a:cubicBezTo>
                    <a:pt x="36" y="0"/>
                    <a:pt x="0" y="36"/>
                    <a:pt x="0" y="72"/>
                  </a:cubicBezTo>
                  <a:cubicBezTo>
                    <a:pt x="0" y="119"/>
                    <a:pt x="36" y="155"/>
                    <a:pt x="72" y="155"/>
                  </a:cubicBezTo>
                  <a:lnTo>
                    <a:pt x="8168" y="155"/>
                  </a:lnTo>
                  <a:cubicBezTo>
                    <a:pt x="8204" y="155"/>
                    <a:pt x="8239" y="119"/>
                    <a:pt x="8239" y="72"/>
                  </a:cubicBezTo>
                  <a:cubicBezTo>
                    <a:pt x="8239" y="36"/>
                    <a:pt x="8204" y="0"/>
                    <a:pt x="81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0"/>
            <p:cNvSpPr/>
            <p:nvPr/>
          </p:nvSpPr>
          <p:spPr>
            <a:xfrm>
              <a:off x="681495" y="4315089"/>
              <a:ext cx="566745" cy="8762"/>
            </a:xfrm>
            <a:custGeom>
              <a:avLst/>
              <a:gdLst/>
              <a:ahLst/>
              <a:cxnLst/>
              <a:rect l="l" t="t" r="r" b="b"/>
              <a:pathLst>
                <a:path w="10026" h="155" extrusionOk="0">
                  <a:moveTo>
                    <a:pt x="72" y="0"/>
                  </a:moveTo>
                  <a:cubicBezTo>
                    <a:pt x="36" y="0"/>
                    <a:pt x="1" y="36"/>
                    <a:pt x="1" y="72"/>
                  </a:cubicBezTo>
                  <a:cubicBezTo>
                    <a:pt x="1" y="119"/>
                    <a:pt x="36" y="155"/>
                    <a:pt x="72" y="155"/>
                  </a:cubicBezTo>
                  <a:lnTo>
                    <a:pt x="9942" y="155"/>
                  </a:lnTo>
                  <a:cubicBezTo>
                    <a:pt x="9990" y="155"/>
                    <a:pt x="10026" y="119"/>
                    <a:pt x="10026" y="72"/>
                  </a:cubicBezTo>
                  <a:cubicBezTo>
                    <a:pt x="10026" y="36"/>
                    <a:pt x="9990" y="0"/>
                    <a:pt x="99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0"/>
            <p:cNvSpPr/>
            <p:nvPr/>
          </p:nvSpPr>
          <p:spPr>
            <a:xfrm>
              <a:off x="1101499" y="4453694"/>
              <a:ext cx="712755" cy="8818"/>
            </a:xfrm>
            <a:custGeom>
              <a:avLst/>
              <a:gdLst/>
              <a:ahLst/>
              <a:cxnLst/>
              <a:rect l="l" t="t" r="r" b="b"/>
              <a:pathLst>
                <a:path w="12609" h="156" extrusionOk="0">
                  <a:moveTo>
                    <a:pt x="72" y="1"/>
                  </a:moveTo>
                  <a:cubicBezTo>
                    <a:pt x="24" y="1"/>
                    <a:pt x="0" y="37"/>
                    <a:pt x="0" y="84"/>
                  </a:cubicBezTo>
                  <a:cubicBezTo>
                    <a:pt x="0" y="120"/>
                    <a:pt x="24" y="156"/>
                    <a:pt x="72" y="156"/>
                  </a:cubicBezTo>
                  <a:lnTo>
                    <a:pt x="12537" y="156"/>
                  </a:lnTo>
                  <a:cubicBezTo>
                    <a:pt x="12573" y="156"/>
                    <a:pt x="12609" y="120"/>
                    <a:pt x="12609" y="84"/>
                  </a:cubicBezTo>
                  <a:cubicBezTo>
                    <a:pt x="12609" y="37"/>
                    <a:pt x="12573" y="1"/>
                    <a:pt x="1253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0"/>
            <p:cNvSpPr/>
            <p:nvPr/>
          </p:nvSpPr>
          <p:spPr>
            <a:xfrm>
              <a:off x="427796" y="4453694"/>
              <a:ext cx="565388" cy="8818"/>
            </a:xfrm>
            <a:custGeom>
              <a:avLst/>
              <a:gdLst/>
              <a:ahLst/>
              <a:cxnLst/>
              <a:rect l="l" t="t" r="r" b="b"/>
              <a:pathLst>
                <a:path w="10002" h="156" extrusionOk="0">
                  <a:moveTo>
                    <a:pt x="83" y="1"/>
                  </a:moveTo>
                  <a:cubicBezTo>
                    <a:pt x="36" y="1"/>
                    <a:pt x="0" y="37"/>
                    <a:pt x="0" y="84"/>
                  </a:cubicBezTo>
                  <a:cubicBezTo>
                    <a:pt x="0" y="120"/>
                    <a:pt x="36" y="156"/>
                    <a:pt x="83" y="156"/>
                  </a:cubicBezTo>
                  <a:lnTo>
                    <a:pt x="9918" y="156"/>
                  </a:lnTo>
                  <a:cubicBezTo>
                    <a:pt x="9966" y="156"/>
                    <a:pt x="10001" y="120"/>
                    <a:pt x="10001" y="84"/>
                  </a:cubicBezTo>
                  <a:cubicBezTo>
                    <a:pt x="10001" y="37"/>
                    <a:pt x="9966" y="1"/>
                    <a:pt x="991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0"/>
            <p:cNvSpPr/>
            <p:nvPr/>
          </p:nvSpPr>
          <p:spPr>
            <a:xfrm>
              <a:off x="1038866" y="4531137"/>
              <a:ext cx="706085" cy="8762"/>
            </a:xfrm>
            <a:custGeom>
              <a:avLst/>
              <a:gdLst/>
              <a:ahLst/>
              <a:cxnLst/>
              <a:rect l="l" t="t" r="r" b="b"/>
              <a:pathLst>
                <a:path w="12491" h="155" extrusionOk="0">
                  <a:moveTo>
                    <a:pt x="72" y="0"/>
                  </a:moveTo>
                  <a:cubicBezTo>
                    <a:pt x="37" y="0"/>
                    <a:pt x="1" y="36"/>
                    <a:pt x="1" y="72"/>
                  </a:cubicBezTo>
                  <a:cubicBezTo>
                    <a:pt x="1" y="119"/>
                    <a:pt x="37" y="155"/>
                    <a:pt x="72" y="155"/>
                  </a:cubicBezTo>
                  <a:lnTo>
                    <a:pt x="12419" y="155"/>
                  </a:lnTo>
                  <a:cubicBezTo>
                    <a:pt x="12455" y="155"/>
                    <a:pt x="12491" y="119"/>
                    <a:pt x="12491" y="72"/>
                  </a:cubicBezTo>
                  <a:cubicBezTo>
                    <a:pt x="12491" y="36"/>
                    <a:pt x="12467" y="0"/>
                    <a:pt x="124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0"/>
            <p:cNvSpPr/>
            <p:nvPr/>
          </p:nvSpPr>
          <p:spPr>
            <a:xfrm>
              <a:off x="568438" y="4387783"/>
              <a:ext cx="168282" cy="444928"/>
            </a:xfrm>
            <a:custGeom>
              <a:avLst/>
              <a:gdLst/>
              <a:ahLst/>
              <a:cxnLst/>
              <a:rect l="l" t="t" r="r" b="b"/>
              <a:pathLst>
                <a:path w="2977" h="7871" extrusionOk="0">
                  <a:moveTo>
                    <a:pt x="0" y="0"/>
                  </a:moveTo>
                  <a:lnTo>
                    <a:pt x="0" y="7870"/>
                  </a:lnTo>
                  <a:lnTo>
                    <a:pt x="1489" y="6025"/>
                  </a:lnTo>
                  <a:lnTo>
                    <a:pt x="2977" y="7870"/>
                  </a:lnTo>
                  <a:lnTo>
                    <a:pt x="2977"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0"/>
            <p:cNvSpPr/>
            <p:nvPr/>
          </p:nvSpPr>
          <p:spPr>
            <a:xfrm>
              <a:off x="564368" y="4383713"/>
              <a:ext cx="176422" cy="453011"/>
            </a:xfrm>
            <a:custGeom>
              <a:avLst/>
              <a:gdLst/>
              <a:ahLst/>
              <a:cxnLst/>
              <a:rect l="l" t="t" r="r" b="b"/>
              <a:pathLst>
                <a:path w="3121" h="8014" extrusionOk="0">
                  <a:moveTo>
                    <a:pt x="2978" y="144"/>
                  </a:moveTo>
                  <a:lnTo>
                    <a:pt x="2978" y="7728"/>
                  </a:lnTo>
                  <a:lnTo>
                    <a:pt x="1620" y="6049"/>
                  </a:lnTo>
                  <a:cubicBezTo>
                    <a:pt x="1608" y="6037"/>
                    <a:pt x="1585" y="6025"/>
                    <a:pt x="1561" y="6025"/>
                  </a:cubicBezTo>
                  <a:cubicBezTo>
                    <a:pt x="1537" y="6025"/>
                    <a:pt x="1513" y="6037"/>
                    <a:pt x="1501" y="6049"/>
                  </a:cubicBezTo>
                  <a:lnTo>
                    <a:pt x="144" y="7728"/>
                  </a:lnTo>
                  <a:lnTo>
                    <a:pt x="144" y="144"/>
                  </a:lnTo>
                  <a:close/>
                  <a:moveTo>
                    <a:pt x="72" y="1"/>
                  </a:moveTo>
                  <a:cubicBezTo>
                    <a:pt x="25" y="1"/>
                    <a:pt x="1" y="36"/>
                    <a:pt x="1" y="72"/>
                  </a:cubicBezTo>
                  <a:lnTo>
                    <a:pt x="1" y="7942"/>
                  </a:lnTo>
                  <a:cubicBezTo>
                    <a:pt x="1" y="7966"/>
                    <a:pt x="13" y="8002"/>
                    <a:pt x="49" y="8014"/>
                  </a:cubicBezTo>
                  <a:cubicBezTo>
                    <a:pt x="72" y="8014"/>
                    <a:pt x="108" y="8014"/>
                    <a:pt x="132" y="7990"/>
                  </a:cubicBezTo>
                  <a:lnTo>
                    <a:pt x="1561" y="6216"/>
                  </a:lnTo>
                  <a:lnTo>
                    <a:pt x="2989" y="7990"/>
                  </a:lnTo>
                  <a:cubicBezTo>
                    <a:pt x="3013" y="8002"/>
                    <a:pt x="3025" y="8014"/>
                    <a:pt x="3049" y="8014"/>
                  </a:cubicBezTo>
                  <a:lnTo>
                    <a:pt x="3073" y="8014"/>
                  </a:lnTo>
                  <a:cubicBezTo>
                    <a:pt x="3109" y="8002"/>
                    <a:pt x="3120" y="7966"/>
                    <a:pt x="3120" y="7942"/>
                  </a:cubicBezTo>
                  <a:lnTo>
                    <a:pt x="3120" y="72"/>
                  </a:lnTo>
                  <a:cubicBezTo>
                    <a:pt x="3120" y="36"/>
                    <a:pt x="3097" y="1"/>
                    <a:pt x="304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0"/>
            <p:cNvSpPr/>
            <p:nvPr/>
          </p:nvSpPr>
          <p:spPr>
            <a:xfrm>
              <a:off x="706423" y="4636109"/>
              <a:ext cx="8140" cy="61276"/>
            </a:xfrm>
            <a:custGeom>
              <a:avLst/>
              <a:gdLst/>
              <a:ahLst/>
              <a:cxnLst/>
              <a:rect l="l" t="t" r="r" b="b"/>
              <a:pathLst>
                <a:path w="144" h="1084" extrusionOk="0">
                  <a:moveTo>
                    <a:pt x="72" y="0"/>
                  </a:moveTo>
                  <a:cubicBezTo>
                    <a:pt x="36" y="0"/>
                    <a:pt x="0" y="36"/>
                    <a:pt x="0" y="84"/>
                  </a:cubicBezTo>
                  <a:lnTo>
                    <a:pt x="0" y="1013"/>
                  </a:lnTo>
                  <a:cubicBezTo>
                    <a:pt x="0" y="1060"/>
                    <a:pt x="36" y="1084"/>
                    <a:pt x="72" y="1084"/>
                  </a:cubicBezTo>
                  <a:cubicBezTo>
                    <a:pt x="119" y="1084"/>
                    <a:pt x="143" y="1060"/>
                    <a:pt x="143" y="1013"/>
                  </a:cubicBezTo>
                  <a:lnTo>
                    <a:pt x="143" y="84"/>
                  </a:lnTo>
                  <a:cubicBezTo>
                    <a:pt x="143" y="36"/>
                    <a:pt x="119" y="0"/>
                    <a:pt x="7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0"/>
            <p:cNvSpPr/>
            <p:nvPr/>
          </p:nvSpPr>
          <p:spPr>
            <a:xfrm>
              <a:off x="633728" y="4402593"/>
              <a:ext cx="80834" cy="212035"/>
            </a:xfrm>
            <a:custGeom>
              <a:avLst/>
              <a:gdLst/>
              <a:ahLst/>
              <a:cxnLst/>
              <a:rect l="l" t="t" r="r" b="b"/>
              <a:pathLst>
                <a:path w="1430" h="3751" extrusionOk="0">
                  <a:moveTo>
                    <a:pt x="72" y="0"/>
                  </a:moveTo>
                  <a:cubicBezTo>
                    <a:pt x="24" y="0"/>
                    <a:pt x="0" y="36"/>
                    <a:pt x="0" y="83"/>
                  </a:cubicBezTo>
                  <a:cubicBezTo>
                    <a:pt x="0" y="119"/>
                    <a:pt x="24" y="155"/>
                    <a:pt x="72" y="155"/>
                  </a:cubicBezTo>
                  <a:lnTo>
                    <a:pt x="1286" y="155"/>
                  </a:lnTo>
                  <a:lnTo>
                    <a:pt x="1286" y="3667"/>
                  </a:lnTo>
                  <a:cubicBezTo>
                    <a:pt x="1286" y="3715"/>
                    <a:pt x="1322" y="3750"/>
                    <a:pt x="1358" y="3750"/>
                  </a:cubicBezTo>
                  <a:cubicBezTo>
                    <a:pt x="1405" y="3750"/>
                    <a:pt x="1429" y="3715"/>
                    <a:pt x="1429" y="3667"/>
                  </a:cubicBezTo>
                  <a:lnTo>
                    <a:pt x="1429" y="83"/>
                  </a:lnTo>
                  <a:cubicBezTo>
                    <a:pt x="1429" y="36"/>
                    <a:pt x="1405" y="0"/>
                    <a:pt x="135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743;p29">
            <a:extLst>
              <a:ext uri="{FF2B5EF4-FFF2-40B4-BE49-F238E27FC236}">
                <a16:creationId xmlns:a16="http://schemas.microsoft.com/office/drawing/2014/main" id="{05AA4FBC-935A-2C41-9458-6C0970A5F74B}"/>
              </a:ext>
            </a:extLst>
          </p:cNvPr>
          <p:cNvSpPr txBox="1">
            <a:spLocks/>
          </p:cNvSpPr>
          <p:nvPr/>
        </p:nvSpPr>
        <p:spPr>
          <a:xfrm>
            <a:off x="725979" y="1006770"/>
            <a:ext cx="4902401"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r>
              <a:rPr lang="en-US" sz="2000" b="1" dirty="0"/>
              <a:t>Linear Model</a:t>
            </a:r>
            <a:r>
              <a:rPr lang="en-US" sz="2000" dirty="0"/>
              <a:t>:</a:t>
            </a:r>
          </a:p>
          <a:p>
            <a:pPr lvl="1" algn="l"/>
            <a:r>
              <a:rPr lang="en-US" sz="2000" dirty="0"/>
              <a:t>Used when the outcome variables are continuous </a:t>
            </a:r>
          </a:p>
          <a:p>
            <a:pPr algn="l"/>
            <a:r>
              <a:rPr lang="en-US" sz="2000" b="1" dirty="0"/>
              <a:t>Logistic Model</a:t>
            </a:r>
            <a:r>
              <a:rPr lang="en-US" sz="2000" dirty="0"/>
              <a:t>:</a:t>
            </a:r>
          </a:p>
          <a:p>
            <a:pPr algn="l"/>
            <a:r>
              <a:rPr lang="en-US" sz="2000" dirty="0"/>
              <a:t>	    Used when the outcome variables 	are binary </a:t>
            </a:r>
            <a:endParaRPr lang="en-US" sz="2000" b="1" dirty="0"/>
          </a:p>
          <a:p>
            <a:pPr algn="l"/>
            <a:r>
              <a:rPr lang="en-US" sz="2000" b="1" dirty="0"/>
              <a:t>Hierarchical Model</a:t>
            </a:r>
            <a:r>
              <a:rPr lang="en-US" sz="2000" dirty="0"/>
              <a:t>:</a:t>
            </a:r>
          </a:p>
          <a:p>
            <a:pPr algn="l"/>
            <a:r>
              <a:rPr lang="en-US" sz="2000" dirty="0"/>
              <a:t>	    Used when your data has a defined    	structure (i.e., variables are nested)</a:t>
            </a:r>
          </a:p>
        </p:txBody>
      </p:sp>
      <p:sp>
        <p:nvSpPr>
          <p:cNvPr id="1018" name="Google Shape;1018;p40"/>
          <p:cNvSpPr/>
          <p:nvPr/>
        </p:nvSpPr>
        <p:spPr>
          <a:xfrm>
            <a:off x="7913780" y="1308402"/>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E7F17FB8-F5F6-CD46-A5C7-1FF51979C69C}"/>
              </a:ext>
            </a:extLst>
          </p:cNvPr>
          <p:cNvSpPr txBox="1"/>
          <p:nvPr/>
        </p:nvSpPr>
        <p:spPr>
          <a:xfrm>
            <a:off x="2679300" y="3997070"/>
            <a:ext cx="2639707" cy="307777"/>
          </a:xfrm>
          <a:prstGeom prst="rect">
            <a:avLst/>
          </a:prstGeom>
          <a:noFill/>
        </p:spPr>
        <p:txBody>
          <a:bodyPr wrap="square" rtlCol="0">
            <a:spAutoFit/>
          </a:bodyPr>
          <a:lstStyle/>
          <a:p>
            <a:r>
              <a:rPr lang="en-US" dirty="0"/>
              <a:t>*** not mutually exclusive </a:t>
            </a:r>
          </a:p>
        </p:txBody>
      </p:sp>
    </p:spTree>
    <p:extLst>
      <p:ext uri="{BB962C8B-B14F-4D97-AF65-F5344CB8AC3E}">
        <p14:creationId xmlns:p14="http://schemas.microsoft.com/office/powerpoint/2010/main" val="1939358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40"/>
          <p:cNvSpPr txBox="1">
            <a:spLocks noGrp="1"/>
          </p:cNvSpPr>
          <p:nvPr>
            <p:ph type="title"/>
          </p:nvPr>
        </p:nvSpPr>
        <p:spPr>
          <a:xfrm>
            <a:off x="697475" y="586657"/>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 </a:t>
            </a:r>
            <a:endParaRPr dirty="0"/>
          </a:p>
        </p:txBody>
      </p:sp>
      <p:sp>
        <p:nvSpPr>
          <p:cNvPr id="1017" name="Google Shape;1017;p40"/>
          <p:cNvSpPr/>
          <p:nvPr/>
        </p:nvSpPr>
        <p:spPr>
          <a:xfrm>
            <a:off x="7307683" y="6569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0"/>
          <p:cNvSpPr/>
          <p:nvPr/>
        </p:nvSpPr>
        <p:spPr>
          <a:xfrm>
            <a:off x="7635724" y="165652"/>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0"/>
          <p:cNvSpPr/>
          <p:nvPr/>
        </p:nvSpPr>
        <p:spPr>
          <a:xfrm>
            <a:off x="8510120" y="7259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 name="Google Shape;1021;p40"/>
          <p:cNvGrpSpPr/>
          <p:nvPr/>
        </p:nvGrpSpPr>
        <p:grpSpPr>
          <a:xfrm>
            <a:off x="25465" y="3997070"/>
            <a:ext cx="2348965" cy="1047005"/>
            <a:chOff x="207675" y="4196607"/>
            <a:chExt cx="2114090" cy="942314"/>
          </a:xfrm>
        </p:grpSpPr>
        <p:sp>
          <p:nvSpPr>
            <p:cNvPr id="1022" name="Google Shape;1022;p40"/>
            <p:cNvSpPr/>
            <p:nvPr/>
          </p:nvSpPr>
          <p:spPr>
            <a:xfrm>
              <a:off x="252785" y="4693315"/>
              <a:ext cx="2033294" cy="380317"/>
            </a:xfrm>
            <a:custGeom>
              <a:avLst/>
              <a:gdLst/>
              <a:ahLst/>
              <a:cxnLst/>
              <a:rect l="l" t="t" r="r" b="b"/>
              <a:pathLst>
                <a:path w="35970" h="6728" extrusionOk="0">
                  <a:moveTo>
                    <a:pt x="3334" y="1"/>
                  </a:moveTo>
                  <a:cubicBezTo>
                    <a:pt x="1489" y="1"/>
                    <a:pt x="0" y="1489"/>
                    <a:pt x="0" y="3334"/>
                  </a:cubicBezTo>
                  <a:lnTo>
                    <a:pt x="0" y="3406"/>
                  </a:lnTo>
                  <a:cubicBezTo>
                    <a:pt x="0" y="5239"/>
                    <a:pt x="1489" y="6728"/>
                    <a:pt x="3334" y="6728"/>
                  </a:cubicBezTo>
                  <a:lnTo>
                    <a:pt x="35969" y="6728"/>
                  </a:lnTo>
                  <a:lnTo>
                    <a:pt x="3596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0"/>
            <p:cNvSpPr/>
            <p:nvPr/>
          </p:nvSpPr>
          <p:spPr>
            <a:xfrm>
              <a:off x="248714" y="4689301"/>
              <a:ext cx="2041378" cy="389022"/>
            </a:xfrm>
            <a:custGeom>
              <a:avLst/>
              <a:gdLst/>
              <a:ahLst/>
              <a:cxnLst/>
              <a:rect l="l" t="t" r="r" b="b"/>
              <a:pathLst>
                <a:path w="36113" h="6882" extrusionOk="0">
                  <a:moveTo>
                    <a:pt x="35958" y="143"/>
                  </a:moveTo>
                  <a:lnTo>
                    <a:pt x="35958" y="6727"/>
                  </a:lnTo>
                  <a:lnTo>
                    <a:pt x="3406" y="6727"/>
                  </a:lnTo>
                  <a:cubicBezTo>
                    <a:pt x="1608" y="6727"/>
                    <a:pt x="144" y="5263"/>
                    <a:pt x="144" y="3477"/>
                  </a:cubicBezTo>
                  <a:lnTo>
                    <a:pt x="144" y="3405"/>
                  </a:lnTo>
                  <a:cubicBezTo>
                    <a:pt x="144" y="1607"/>
                    <a:pt x="1608" y="143"/>
                    <a:pt x="3406" y="143"/>
                  </a:cubicBezTo>
                  <a:close/>
                  <a:moveTo>
                    <a:pt x="3406" y="0"/>
                  </a:moveTo>
                  <a:cubicBezTo>
                    <a:pt x="1525" y="0"/>
                    <a:pt x="1" y="1524"/>
                    <a:pt x="1" y="3405"/>
                  </a:cubicBezTo>
                  <a:lnTo>
                    <a:pt x="1" y="3477"/>
                  </a:lnTo>
                  <a:cubicBezTo>
                    <a:pt x="1" y="5346"/>
                    <a:pt x="1525" y="6882"/>
                    <a:pt x="3406" y="6882"/>
                  </a:cubicBezTo>
                  <a:lnTo>
                    <a:pt x="36041" y="6882"/>
                  </a:lnTo>
                  <a:cubicBezTo>
                    <a:pt x="36077" y="6882"/>
                    <a:pt x="36113" y="6846"/>
                    <a:pt x="36113" y="6799"/>
                  </a:cubicBezTo>
                  <a:lnTo>
                    <a:pt x="36113" y="72"/>
                  </a:lnTo>
                  <a:cubicBezTo>
                    <a:pt x="36113" y="36"/>
                    <a:pt x="36077" y="0"/>
                    <a:pt x="3604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0"/>
            <p:cNvSpPr/>
            <p:nvPr/>
          </p:nvSpPr>
          <p:spPr>
            <a:xfrm>
              <a:off x="211745" y="4656289"/>
              <a:ext cx="2105932" cy="454368"/>
            </a:xfrm>
            <a:custGeom>
              <a:avLst/>
              <a:gdLst/>
              <a:ahLst/>
              <a:cxnLst/>
              <a:rect l="l" t="t" r="r" b="b"/>
              <a:pathLst>
                <a:path w="37255" h="8038" extrusionOk="0">
                  <a:moveTo>
                    <a:pt x="4024" y="1"/>
                  </a:moveTo>
                  <a:cubicBezTo>
                    <a:pt x="1798" y="1"/>
                    <a:pt x="0" y="1799"/>
                    <a:pt x="0" y="4025"/>
                  </a:cubicBezTo>
                  <a:cubicBezTo>
                    <a:pt x="0" y="6240"/>
                    <a:pt x="1810" y="8037"/>
                    <a:pt x="4024" y="8037"/>
                  </a:cubicBezTo>
                  <a:lnTo>
                    <a:pt x="37255" y="8037"/>
                  </a:lnTo>
                  <a:lnTo>
                    <a:pt x="37255" y="7383"/>
                  </a:lnTo>
                  <a:lnTo>
                    <a:pt x="4060" y="7383"/>
                  </a:lnTo>
                  <a:cubicBezTo>
                    <a:pt x="2215" y="7383"/>
                    <a:pt x="726" y="5894"/>
                    <a:pt x="726" y="4049"/>
                  </a:cubicBezTo>
                  <a:lnTo>
                    <a:pt x="726" y="3989"/>
                  </a:lnTo>
                  <a:cubicBezTo>
                    <a:pt x="726" y="2144"/>
                    <a:pt x="2215" y="656"/>
                    <a:pt x="4060" y="656"/>
                  </a:cubicBezTo>
                  <a:lnTo>
                    <a:pt x="37255" y="656"/>
                  </a:lnTo>
                  <a:lnTo>
                    <a:pt x="37255"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0"/>
            <p:cNvSpPr/>
            <p:nvPr/>
          </p:nvSpPr>
          <p:spPr>
            <a:xfrm>
              <a:off x="207675" y="4652276"/>
              <a:ext cx="2114072" cy="462395"/>
            </a:xfrm>
            <a:custGeom>
              <a:avLst/>
              <a:gdLst/>
              <a:ahLst/>
              <a:cxnLst/>
              <a:rect l="l" t="t" r="r" b="b"/>
              <a:pathLst>
                <a:path w="37399" h="8180" extrusionOk="0">
                  <a:moveTo>
                    <a:pt x="37255" y="155"/>
                  </a:moveTo>
                  <a:lnTo>
                    <a:pt x="37255" y="655"/>
                  </a:lnTo>
                  <a:lnTo>
                    <a:pt x="4132" y="655"/>
                  </a:lnTo>
                  <a:cubicBezTo>
                    <a:pt x="2251" y="655"/>
                    <a:pt x="727" y="2179"/>
                    <a:pt x="727" y="4060"/>
                  </a:cubicBezTo>
                  <a:lnTo>
                    <a:pt x="727" y="4132"/>
                  </a:lnTo>
                  <a:cubicBezTo>
                    <a:pt x="727" y="6001"/>
                    <a:pt x="2251" y="7537"/>
                    <a:pt x="4132" y="7537"/>
                  </a:cubicBezTo>
                  <a:lnTo>
                    <a:pt x="37255" y="7537"/>
                  </a:lnTo>
                  <a:lnTo>
                    <a:pt x="37255" y="8037"/>
                  </a:lnTo>
                  <a:lnTo>
                    <a:pt x="4096" y="8037"/>
                  </a:lnTo>
                  <a:cubicBezTo>
                    <a:pt x="1918" y="8037"/>
                    <a:pt x="155" y="6263"/>
                    <a:pt x="155" y="4096"/>
                  </a:cubicBezTo>
                  <a:cubicBezTo>
                    <a:pt x="155" y="1917"/>
                    <a:pt x="1918" y="155"/>
                    <a:pt x="4096" y="155"/>
                  </a:cubicBezTo>
                  <a:close/>
                  <a:moveTo>
                    <a:pt x="4096" y="0"/>
                  </a:moveTo>
                  <a:cubicBezTo>
                    <a:pt x="1834" y="0"/>
                    <a:pt x="1" y="1834"/>
                    <a:pt x="1" y="4096"/>
                  </a:cubicBezTo>
                  <a:cubicBezTo>
                    <a:pt x="1" y="6346"/>
                    <a:pt x="1834" y="8180"/>
                    <a:pt x="4096" y="8180"/>
                  </a:cubicBezTo>
                  <a:lnTo>
                    <a:pt x="37327" y="8180"/>
                  </a:lnTo>
                  <a:cubicBezTo>
                    <a:pt x="37362" y="8180"/>
                    <a:pt x="37398" y="8156"/>
                    <a:pt x="37398" y="8108"/>
                  </a:cubicBezTo>
                  <a:lnTo>
                    <a:pt x="37398" y="7454"/>
                  </a:lnTo>
                  <a:cubicBezTo>
                    <a:pt x="37398" y="7418"/>
                    <a:pt x="37362" y="7382"/>
                    <a:pt x="37327" y="7382"/>
                  </a:cubicBezTo>
                  <a:lnTo>
                    <a:pt x="4132" y="7382"/>
                  </a:lnTo>
                  <a:cubicBezTo>
                    <a:pt x="2334" y="7382"/>
                    <a:pt x="870" y="5918"/>
                    <a:pt x="870" y="4132"/>
                  </a:cubicBezTo>
                  <a:lnTo>
                    <a:pt x="870" y="4060"/>
                  </a:lnTo>
                  <a:cubicBezTo>
                    <a:pt x="870" y="2262"/>
                    <a:pt x="2334" y="798"/>
                    <a:pt x="4132" y="798"/>
                  </a:cubicBezTo>
                  <a:lnTo>
                    <a:pt x="37327" y="798"/>
                  </a:lnTo>
                  <a:cubicBezTo>
                    <a:pt x="37362" y="798"/>
                    <a:pt x="37398" y="774"/>
                    <a:pt x="37398" y="727"/>
                  </a:cubicBezTo>
                  <a:lnTo>
                    <a:pt x="37398" y="72"/>
                  </a:lnTo>
                  <a:cubicBezTo>
                    <a:pt x="37398" y="36"/>
                    <a:pt x="37362" y="0"/>
                    <a:pt x="373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0"/>
            <p:cNvSpPr/>
            <p:nvPr/>
          </p:nvSpPr>
          <p:spPr>
            <a:xfrm>
              <a:off x="1070522" y="5073576"/>
              <a:ext cx="1247166" cy="37082"/>
            </a:xfrm>
            <a:custGeom>
              <a:avLst/>
              <a:gdLst/>
              <a:ahLst/>
              <a:cxnLst/>
              <a:rect l="l" t="t" r="r" b="b"/>
              <a:pathLst>
                <a:path w="22063" h="656" extrusionOk="0">
                  <a:moveTo>
                    <a:pt x="405" y="1"/>
                  </a:moveTo>
                  <a:lnTo>
                    <a:pt x="0" y="655"/>
                  </a:lnTo>
                  <a:lnTo>
                    <a:pt x="22063" y="655"/>
                  </a:lnTo>
                  <a:lnTo>
                    <a:pt x="2206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0"/>
            <p:cNvSpPr/>
            <p:nvPr/>
          </p:nvSpPr>
          <p:spPr>
            <a:xfrm>
              <a:off x="1066508" y="5069562"/>
              <a:ext cx="1255250" cy="45109"/>
            </a:xfrm>
            <a:custGeom>
              <a:avLst/>
              <a:gdLst/>
              <a:ahLst/>
              <a:cxnLst/>
              <a:rect l="l" t="t" r="r" b="b"/>
              <a:pathLst>
                <a:path w="22206" h="798" extrusionOk="0">
                  <a:moveTo>
                    <a:pt x="22062" y="155"/>
                  </a:moveTo>
                  <a:lnTo>
                    <a:pt x="22062" y="655"/>
                  </a:lnTo>
                  <a:lnTo>
                    <a:pt x="214" y="655"/>
                  </a:lnTo>
                  <a:lnTo>
                    <a:pt x="512" y="155"/>
                  </a:lnTo>
                  <a:close/>
                  <a:moveTo>
                    <a:pt x="476" y="0"/>
                  </a:moveTo>
                  <a:cubicBezTo>
                    <a:pt x="452" y="0"/>
                    <a:pt x="429" y="12"/>
                    <a:pt x="405" y="36"/>
                  </a:cubicBezTo>
                  <a:lnTo>
                    <a:pt x="12" y="691"/>
                  </a:lnTo>
                  <a:cubicBezTo>
                    <a:pt x="0" y="714"/>
                    <a:pt x="0" y="738"/>
                    <a:pt x="12" y="762"/>
                  </a:cubicBezTo>
                  <a:cubicBezTo>
                    <a:pt x="24" y="786"/>
                    <a:pt x="48" y="798"/>
                    <a:pt x="71" y="798"/>
                  </a:cubicBezTo>
                  <a:lnTo>
                    <a:pt x="22134" y="798"/>
                  </a:lnTo>
                  <a:cubicBezTo>
                    <a:pt x="22169" y="798"/>
                    <a:pt x="22205" y="774"/>
                    <a:pt x="22205" y="726"/>
                  </a:cubicBezTo>
                  <a:lnTo>
                    <a:pt x="22205" y="72"/>
                  </a:lnTo>
                  <a:cubicBezTo>
                    <a:pt x="22205" y="36"/>
                    <a:pt x="22169" y="0"/>
                    <a:pt x="221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0"/>
            <p:cNvSpPr/>
            <p:nvPr/>
          </p:nvSpPr>
          <p:spPr>
            <a:xfrm>
              <a:off x="1324955" y="4656289"/>
              <a:ext cx="992736" cy="37082"/>
            </a:xfrm>
            <a:custGeom>
              <a:avLst/>
              <a:gdLst/>
              <a:ahLst/>
              <a:cxnLst/>
              <a:rect l="l" t="t" r="r" b="b"/>
              <a:pathLst>
                <a:path w="17562" h="656" extrusionOk="0">
                  <a:moveTo>
                    <a:pt x="405" y="1"/>
                  </a:moveTo>
                  <a:lnTo>
                    <a:pt x="0" y="656"/>
                  </a:lnTo>
                  <a:lnTo>
                    <a:pt x="17562" y="656"/>
                  </a:lnTo>
                  <a:lnTo>
                    <a:pt x="1756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0"/>
            <p:cNvSpPr/>
            <p:nvPr/>
          </p:nvSpPr>
          <p:spPr>
            <a:xfrm>
              <a:off x="1320207" y="4652276"/>
              <a:ext cx="1001554" cy="45109"/>
            </a:xfrm>
            <a:custGeom>
              <a:avLst/>
              <a:gdLst/>
              <a:ahLst/>
              <a:cxnLst/>
              <a:rect l="l" t="t" r="r" b="b"/>
              <a:pathLst>
                <a:path w="17718" h="798" extrusionOk="0">
                  <a:moveTo>
                    <a:pt x="17574" y="155"/>
                  </a:moveTo>
                  <a:lnTo>
                    <a:pt x="17574" y="655"/>
                  </a:lnTo>
                  <a:lnTo>
                    <a:pt x="215" y="655"/>
                  </a:lnTo>
                  <a:lnTo>
                    <a:pt x="525" y="155"/>
                  </a:lnTo>
                  <a:close/>
                  <a:moveTo>
                    <a:pt x="477" y="0"/>
                  </a:moveTo>
                  <a:cubicBezTo>
                    <a:pt x="453" y="0"/>
                    <a:pt x="429" y="12"/>
                    <a:pt x="417" y="36"/>
                  </a:cubicBezTo>
                  <a:lnTo>
                    <a:pt x="25" y="691"/>
                  </a:lnTo>
                  <a:cubicBezTo>
                    <a:pt x="13" y="715"/>
                    <a:pt x="1" y="738"/>
                    <a:pt x="25" y="762"/>
                  </a:cubicBezTo>
                  <a:cubicBezTo>
                    <a:pt x="36" y="786"/>
                    <a:pt x="60" y="798"/>
                    <a:pt x="84" y="798"/>
                  </a:cubicBezTo>
                  <a:lnTo>
                    <a:pt x="17646" y="798"/>
                  </a:lnTo>
                  <a:cubicBezTo>
                    <a:pt x="17681" y="798"/>
                    <a:pt x="17717" y="774"/>
                    <a:pt x="17717" y="727"/>
                  </a:cubicBezTo>
                  <a:lnTo>
                    <a:pt x="17717" y="72"/>
                  </a:lnTo>
                  <a:cubicBezTo>
                    <a:pt x="17717" y="36"/>
                    <a:pt x="17681" y="0"/>
                    <a:pt x="1764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0"/>
            <p:cNvSpPr/>
            <p:nvPr/>
          </p:nvSpPr>
          <p:spPr>
            <a:xfrm>
              <a:off x="746785" y="4879743"/>
              <a:ext cx="1207484" cy="8140"/>
            </a:xfrm>
            <a:custGeom>
              <a:avLst/>
              <a:gdLst/>
              <a:ahLst/>
              <a:cxnLst/>
              <a:rect l="l" t="t" r="r" b="b"/>
              <a:pathLst>
                <a:path w="21361" h="144" extrusionOk="0">
                  <a:moveTo>
                    <a:pt x="72" y="1"/>
                  </a:moveTo>
                  <a:cubicBezTo>
                    <a:pt x="36" y="1"/>
                    <a:pt x="1" y="24"/>
                    <a:pt x="1" y="72"/>
                  </a:cubicBezTo>
                  <a:cubicBezTo>
                    <a:pt x="1" y="108"/>
                    <a:pt x="36" y="143"/>
                    <a:pt x="72" y="143"/>
                  </a:cubicBezTo>
                  <a:lnTo>
                    <a:pt x="21289" y="143"/>
                  </a:lnTo>
                  <a:cubicBezTo>
                    <a:pt x="21325" y="143"/>
                    <a:pt x="21360" y="108"/>
                    <a:pt x="21360" y="72"/>
                  </a:cubicBezTo>
                  <a:cubicBezTo>
                    <a:pt x="21360" y="24"/>
                    <a:pt x="21325" y="1"/>
                    <a:pt x="2128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0"/>
            <p:cNvSpPr/>
            <p:nvPr/>
          </p:nvSpPr>
          <p:spPr>
            <a:xfrm>
              <a:off x="467479" y="4879743"/>
              <a:ext cx="182471" cy="8140"/>
            </a:xfrm>
            <a:custGeom>
              <a:avLst/>
              <a:gdLst/>
              <a:ahLst/>
              <a:cxnLst/>
              <a:rect l="l" t="t" r="r" b="b"/>
              <a:pathLst>
                <a:path w="3228" h="144" extrusionOk="0">
                  <a:moveTo>
                    <a:pt x="72" y="1"/>
                  </a:moveTo>
                  <a:cubicBezTo>
                    <a:pt x="36" y="1"/>
                    <a:pt x="0" y="24"/>
                    <a:pt x="0" y="72"/>
                  </a:cubicBezTo>
                  <a:cubicBezTo>
                    <a:pt x="0" y="108"/>
                    <a:pt x="36" y="143"/>
                    <a:pt x="72" y="143"/>
                  </a:cubicBezTo>
                  <a:lnTo>
                    <a:pt x="3144" y="143"/>
                  </a:lnTo>
                  <a:cubicBezTo>
                    <a:pt x="3191" y="143"/>
                    <a:pt x="3227" y="108"/>
                    <a:pt x="3227" y="72"/>
                  </a:cubicBezTo>
                  <a:cubicBezTo>
                    <a:pt x="3227" y="24"/>
                    <a:pt x="3191" y="1"/>
                    <a:pt x="314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0"/>
            <p:cNvSpPr/>
            <p:nvPr/>
          </p:nvSpPr>
          <p:spPr>
            <a:xfrm>
              <a:off x="732653" y="4996868"/>
              <a:ext cx="873633" cy="8762"/>
            </a:xfrm>
            <a:custGeom>
              <a:avLst/>
              <a:gdLst/>
              <a:ahLst/>
              <a:cxnLst/>
              <a:rect l="l" t="t" r="r" b="b"/>
              <a:pathLst>
                <a:path w="15455" h="155" extrusionOk="0">
                  <a:moveTo>
                    <a:pt x="72" y="0"/>
                  </a:moveTo>
                  <a:cubicBezTo>
                    <a:pt x="36" y="0"/>
                    <a:pt x="1" y="36"/>
                    <a:pt x="1" y="84"/>
                  </a:cubicBezTo>
                  <a:cubicBezTo>
                    <a:pt x="1" y="119"/>
                    <a:pt x="36" y="155"/>
                    <a:pt x="72" y="155"/>
                  </a:cubicBezTo>
                  <a:lnTo>
                    <a:pt x="15372" y="155"/>
                  </a:lnTo>
                  <a:cubicBezTo>
                    <a:pt x="15419" y="155"/>
                    <a:pt x="15455" y="119"/>
                    <a:pt x="15455" y="84"/>
                  </a:cubicBezTo>
                  <a:cubicBezTo>
                    <a:pt x="15455" y="36"/>
                    <a:pt x="15419" y="0"/>
                    <a:pt x="1537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0"/>
            <p:cNvSpPr/>
            <p:nvPr/>
          </p:nvSpPr>
          <p:spPr>
            <a:xfrm>
              <a:off x="1066508" y="4735710"/>
              <a:ext cx="370877" cy="8140"/>
            </a:xfrm>
            <a:custGeom>
              <a:avLst/>
              <a:gdLst/>
              <a:ahLst/>
              <a:cxnLst/>
              <a:rect l="l" t="t" r="r" b="b"/>
              <a:pathLst>
                <a:path w="6561" h="144" extrusionOk="0">
                  <a:moveTo>
                    <a:pt x="71" y="1"/>
                  </a:moveTo>
                  <a:cubicBezTo>
                    <a:pt x="36" y="1"/>
                    <a:pt x="0" y="36"/>
                    <a:pt x="0" y="72"/>
                  </a:cubicBezTo>
                  <a:cubicBezTo>
                    <a:pt x="0" y="120"/>
                    <a:pt x="36" y="143"/>
                    <a:pt x="71" y="143"/>
                  </a:cubicBezTo>
                  <a:lnTo>
                    <a:pt x="6489" y="143"/>
                  </a:lnTo>
                  <a:cubicBezTo>
                    <a:pt x="6525" y="143"/>
                    <a:pt x="6560" y="120"/>
                    <a:pt x="6560" y="72"/>
                  </a:cubicBezTo>
                  <a:cubicBezTo>
                    <a:pt x="6560" y="36"/>
                    <a:pt x="6525" y="1"/>
                    <a:pt x="648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0"/>
            <p:cNvSpPr/>
            <p:nvPr/>
          </p:nvSpPr>
          <p:spPr>
            <a:xfrm>
              <a:off x="838982" y="4789581"/>
              <a:ext cx="173031" cy="345270"/>
            </a:xfrm>
            <a:custGeom>
              <a:avLst/>
              <a:gdLst/>
              <a:ahLst/>
              <a:cxnLst/>
              <a:rect l="l" t="t" r="r" b="b"/>
              <a:pathLst>
                <a:path w="3061" h="6108" extrusionOk="0">
                  <a:moveTo>
                    <a:pt x="1" y="0"/>
                  </a:moveTo>
                  <a:lnTo>
                    <a:pt x="1" y="6108"/>
                  </a:lnTo>
                  <a:lnTo>
                    <a:pt x="1525" y="4263"/>
                  </a:lnTo>
                  <a:lnTo>
                    <a:pt x="3061" y="6108"/>
                  </a:lnTo>
                  <a:lnTo>
                    <a:pt x="3061" y="0"/>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0"/>
            <p:cNvSpPr/>
            <p:nvPr/>
          </p:nvSpPr>
          <p:spPr>
            <a:xfrm>
              <a:off x="834969" y="4785511"/>
              <a:ext cx="181114" cy="353410"/>
            </a:xfrm>
            <a:custGeom>
              <a:avLst/>
              <a:gdLst/>
              <a:ahLst/>
              <a:cxnLst/>
              <a:rect l="l" t="t" r="r" b="b"/>
              <a:pathLst>
                <a:path w="3204" h="6252" extrusionOk="0">
                  <a:moveTo>
                    <a:pt x="3048" y="144"/>
                  </a:moveTo>
                  <a:lnTo>
                    <a:pt x="3048" y="5966"/>
                  </a:lnTo>
                  <a:lnTo>
                    <a:pt x="1655" y="4287"/>
                  </a:lnTo>
                  <a:cubicBezTo>
                    <a:pt x="1643" y="4275"/>
                    <a:pt x="1620" y="4263"/>
                    <a:pt x="1596" y="4263"/>
                  </a:cubicBezTo>
                  <a:cubicBezTo>
                    <a:pt x="1572" y="4263"/>
                    <a:pt x="1560" y="4275"/>
                    <a:pt x="1536" y="4287"/>
                  </a:cubicBezTo>
                  <a:lnTo>
                    <a:pt x="143" y="5966"/>
                  </a:lnTo>
                  <a:lnTo>
                    <a:pt x="143" y="144"/>
                  </a:lnTo>
                  <a:close/>
                  <a:moveTo>
                    <a:pt x="72" y="1"/>
                  </a:moveTo>
                  <a:cubicBezTo>
                    <a:pt x="24" y="1"/>
                    <a:pt x="0" y="36"/>
                    <a:pt x="0" y="72"/>
                  </a:cubicBezTo>
                  <a:lnTo>
                    <a:pt x="0" y="6180"/>
                  </a:lnTo>
                  <a:cubicBezTo>
                    <a:pt x="0" y="6204"/>
                    <a:pt x="12" y="6240"/>
                    <a:pt x="48" y="6240"/>
                  </a:cubicBezTo>
                  <a:cubicBezTo>
                    <a:pt x="58" y="6244"/>
                    <a:pt x="70" y="6247"/>
                    <a:pt x="82" y="6247"/>
                  </a:cubicBezTo>
                  <a:cubicBezTo>
                    <a:pt x="99" y="6247"/>
                    <a:pt x="117" y="6242"/>
                    <a:pt x="131" y="6228"/>
                  </a:cubicBezTo>
                  <a:lnTo>
                    <a:pt x="1596" y="4454"/>
                  </a:lnTo>
                  <a:lnTo>
                    <a:pt x="3072" y="6228"/>
                  </a:lnTo>
                  <a:cubicBezTo>
                    <a:pt x="3084" y="6240"/>
                    <a:pt x="3108" y="6251"/>
                    <a:pt x="3132" y="6251"/>
                  </a:cubicBezTo>
                  <a:cubicBezTo>
                    <a:pt x="3132" y="6251"/>
                    <a:pt x="3144" y="6251"/>
                    <a:pt x="3155" y="6240"/>
                  </a:cubicBezTo>
                  <a:cubicBezTo>
                    <a:pt x="3179" y="6240"/>
                    <a:pt x="3203" y="6204"/>
                    <a:pt x="3203" y="6180"/>
                  </a:cubicBezTo>
                  <a:lnTo>
                    <a:pt x="3203" y="72"/>
                  </a:lnTo>
                  <a:cubicBezTo>
                    <a:pt x="3203" y="36"/>
                    <a:pt x="3167" y="1"/>
                    <a:pt x="313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0"/>
            <p:cNvSpPr/>
            <p:nvPr/>
          </p:nvSpPr>
          <p:spPr>
            <a:xfrm>
              <a:off x="862554" y="4879064"/>
              <a:ext cx="8140" cy="169017"/>
            </a:xfrm>
            <a:custGeom>
              <a:avLst/>
              <a:gdLst/>
              <a:ahLst/>
              <a:cxnLst/>
              <a:rect l="l" t="t" r="r" b="b"/>
              <a:pathLst>
                <a:path w="144" h="2990" extrusionOk="0">
                  <a:moveTo>
                    <a:pt x="72" y="1"/>
                  </a:moveTo>
                  <a:cubicBezTo>
                    <a:pt x="24" y="1"/>
                    <a:pt x="0" y="36"/>
                    <a:pt x="0" y="84"/>
                  </a:cubicBezTo>
                  <a:lnTo>
                    <a:pt x="0" y="2918"/>
                  </a:lnTo>
                  <a:cubicBezTo>
                    <a:pt x="0" y="2965"/>
                    <a:pt x="24" y="2989"/>
                    <a:pt x="72" y="2989"/>
                  </a:cubicBezTo>
                  <a:cubicBezTo>
                    <a:pt x="108" y="2989"/>
                    <a:pt x="143" y="2965"/>
                    <a:pt x="143" y="2918"/>
                  </a:cubicBezTo>
                  <a:lnTo>
                    <a:pt x="143" y="84"/>
                  </a:lnTo>
                  <a:cubicBezTo>
                    <a:pt x="143" y="36"/>
                    <a:pt x="108" y="1"/>
                    <a:pt x="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0"/>
            <p:cNvSpPr/>
            <p:nvPr/>
          </p:nvSpPr>
          <p:spPr>
            <a:xfrm>
              <a:off x="862554" y="4801000"/>
              <a:ext cx="92253" cy="56584"/>
            </a:xfrm>
            <a:custGeom>
              <a:avLst/>
              <a:gdLst/>
              <a:ahLst/>
              <a:cxnLst/>
              <a:rect l="l" t="t" r="r" b="b"/>
              <a:pathLst>
                <a:path w="1632" h="1001" extrusionOk="0">
                  <a:moveTo>
                    <a:pt x="72" y="1"/>
                  </a:moveTo>
                  <a:cubicBezTo>
                    <a:pt x="24" y="1"/>
                    <a:pt x="0" y="36"/>
                    <a:pt x="0" y="84"/>
                  </a:cubicBezTo>
                  <a:lnTo>
                    <a:pt x="0" y="917"/>
                  </a:lnTo>
                  <a:cubicBezTo>
                    <a:pt x="0" y="965"/>
                    <a:pt x="24" y="1001"/>
                    <a:pt x="72" y="1001"/>
                  </a:cubicBezTo>
                  <a:cubicBezTo>
                    <a:pt x="108" y="1001"/>
                    <a:pt x="143" y="965"/>
                    <a:pt x="143" y="917"/>
                  </a:cubicBezTo>
                  <a:lnTo>
                    <a:pt x="143" y="155"/>
                  </a:lnTo>
                  <a:lnTo>
                    <a:pt x="1560" y="155"/>
                  </a:lnTo>
                  <a:cubicBezTo>
                    <a:pt x="1596" y="155"/>
                    <a:pt x="1632" y="120"/>
                    <a:pt x="1632" y="84"/>
                  </a:cubicBezTo>
                  <a:cubicBezTo>
                    <a:pt x="1632" y="36"/>
                    <a:pt x="1596" y="1"/>
                    <a:pt x="15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0"/>
            <p:cNvSpPr/>
            <p:nvPr/>
          </p:nvSpPr>
          <p:spPr>
            <a:xfrm>
              <a:off x="252785" y="4238324"/>
              <a:ext cx="2033294" cy="380317"/>
            </a:xfrm>
            <a:custGeom>
              <a:avLst/>
              <a:gdLst/>
              <a:ahLst/>
              <a:cxnLst/>
              <a:rect l="l" t="t" r="r" b="b"/>
              <a:pathLst>
                <a:path w="35970" h="6728" extrusionOk="0">
                  <a:moveTo>
                    <a:pt x="3334" y="1"/>
                  </a:moveTo>
                  <a:cubicBezTo>
                    <a:pt x="1489" y="1"/>
                    <a:pt x="0" y="1489"/>
                    <a:pt x="0" y="3323"/>
                  </a:cubicBezTo>
                  <a:lnTo>
                    <a:pt x="0" y="3394"/>
                  </a:lnTo>
                  <a:cubicBezTo>
                    <a:pt x="0" y="5240"/>
                    <a:pt x="1489" y="6728"/>
                    <a:pt x="3334" y="6728"/>
                  </a:cubicBezTo>
                  <a:lnTo>
                    <a:pt x="35969" y="6728"/>
                  </a:lnTo>
                  <a:lnTo>
                    <a:pt x="3596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0"/>
            <p:cNvSpPr/>
            <p:nvPr/>
          </p:nvSpPr>
          <p:spPr>
            <a:xfrm>
              <a:off x="248714" y="4233632"/>
              <a:ext cx="2041378" cy="389079"/>
            </a:xfrm>
            <a:custGeom>
              <a:avLst/>
              <a:gdLst/>
              <a:ahLst/>
              <a:cxnLst/>
              <a:rect l="l" t="t" r="r" b="b"/>
              <a:pathLst>
                <a:path w="36113" h="6883" extrusionOk="0">
                  <a:moveTo>
                    <a:pt x="35958" y="155"/>
                  </a:moveTo>
                  <a:lnTo>
                    <a:pt x="35958" y="6739"/>
                  </a:lnTo>
                  <a:lnTo>
                    <a:pt x="3406" y="6739"/>
                  </a:lnTo>
                  <a:cubicBezTo>
                    <a:pt x="1608" y="6739"/>
                    <a:pt x="144" y="5275"/>
                    <a:pt x="144" y="3477"/>
                  </a:cubicBezTo>
                  <a:lnTo>
                    <a:pt x="144" y="3406"/>
                  </a:lnTo>
                  <a:cubicBezTo>
                    <a:pt x="144" y="1620"/>
                    <a:pt x="1608" y="155"/>
                    <a:pt x="3406" y="155"/>
                  </a:cubicBezTo>
                  <a:close/>
                  <a:moveTo>
                    <a:pt x="3406" y="1"/>
                  </a:moveTo>
                  <a:cubicBezTo>
                    <a:pt x="1525" y="1"/>
                    <a:pt x="1" y="1536"/>
                    <a:pt x="1" y="3406"/>
                  </a:cubicBezTo>
                  <a:lnTo>
                    <a:pt x="1" y="3477"/>
                  </a:lnTo>
                  <a:cubicBezTo>
                    <a:pt x="1" y="5358"/>
                    <a:pt x="1525" y="6882"/>
                    <a:pt x="3406" y="6882"/>
                  </a:cubicBezTo>
                  <a:lnTo>
                    <a:pt x="36041" y="6882"/>
                  </a:lnTo>
                  <a:cubicBezTo>
                    <a:pt x="36077" y="6882"/>
                    <a:pt x="36113" y="6847"/>
                    <a:pt x="36113" y="6811"/>
                  </a:cubicBezTo>
                  <a:lnTo>
                    <a:pt x="36113" y="84"/>
                  </a:lnTo>
                  <a:cubicBezTo>
                    <a:pt x="36113" y="36"/>
                    <a:pt x="36077" y="1"/>
                    <a:pt x="360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0"/>
            <p:cNvSpPr/>
            <p:nvPr/>
          </p:nvSpPr>
          <p:spPr>
            <a:xfrm>
              <a:off x="211745" y="4201355"/>
              <a:ext cx="2105932" cy="454312"/>
            </a:xfrm>
            <a:custGeom>
              <a:avLst/>
              <a:gdLst/>
              <a:ahLst/>
              <a:cxnLst/>
              <a:rect l="l" t="t" r="r" b="b"/>
              <a:pathLst>
                <a:path w="37255" h="8037" extrusionOk="0">
                  <a:moveTo>
                    <a:pt x="4024" y="0"/>
                  </a:moveTo>
                  <a:cubicBezTo>
                    <a:pt x="1798" y="0"/>
                    <a:pt x="0" y="1798"/>
                    <a:pt x="0" y="4012"/>
                  </a:cubicBezTo>
                  <a:cubicBezTo>
                    <a:pt x="0" y="6239"/>
                    <a:pt x="1810" y="8037"/>
                    <a:pt x="4024" y="8037"/>
                  </a:cubicBezTo>
                  <a:lnTo>
                    <a:pt x="37255" y="8037"/>
                  </a:lnTo>
                  <a:lnTo>
                    <a:pt x="37255" y="7382"/>
                  </a:lnTo>
                  <a:lnTo>
                    <a:pt x="4060" y="7382"/>
                  </a:lnTo>
                  <a:cubicBezTo>
                    <a:pt x="2215" y="7382"/>
                    <a:pt x="726" y="5882"/>
                    <a:pt x="726" y="4048"/>
                  </a:cubicBezTo>
                  <a:lnTo>
                    <a:pt x="726" y="3977"/>
                  </a:lnTo>
                  <a:cubicBezTo>
                    <a:pt x="726" y="2143"/>
                    <a:pt x="2215" y="655"/>
                    <a:pt x="4060" y="655"/>
                  </a:cubicBezTo>
                  <a:lnTo>
                    <a:pt x="37255" y="655"/>
                  </a:lnTo>
                  <a:lnTo>
                    <a:pt x="37255"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0"/>
            <p:cNvSpPr/>
            <p:nvPr/>
          </p:nvSpPr>
          <p:spPr>
            <a:xfrm>
              <a:off x="207675" y="4196607"/>
              <a:ext cx="2114072" cy="463130"/>
            </a:xfrm>
            <a:custGeom>
              <a:avLst/>
              <a:gdLst/>
              <a:ahLst/>
              <a:cxnLst/>
              <a:rect l="l" t="t" r="r" b="b"/>
              <a:pathLst>
                <a:path w="37399" h="8193" extrusionOk="0">
                  <a:moveTo>
                    <a:pt x="37255" y="156"/>
                  </a:moveTo>
                  <a:lnTo>
                    <a:pt x="37255" y="656"/>
                  </a:lnTo>
                  <a:lnTo>
                    <a:pt x="4132" y="656"/>
                  </a:lnTo>
                  <a:cubicBezTo>
                    <a:pt x="2251" y="656"/>
                    <a:pt x="727" y="2191"/>
                    <a:pt x="727" y="4061"/>
                  </a:cubicBezTo>
                  <a:lnTo>
                    <a:pt x="727" y="4132"/>
                  </a:lnTo>
                  <a:cubicBezTo>
                    <a:pt x="727" y="6013"/>
                    <a:pt x="2251" y="7537"/>
                    <a:pt x="4132" y="7537"/>
                  </a:cubicBezTo>
                  <a:lnTo>
                    <a:pt x="37255" y="7537"/>
                  </a:lnTo>
                  <a:lnTo>
                    <a:pt x="37255" y="8037"/>
                  </a:lnTo>
                  <a:lnTo>
                    <a:pt x="4096" y="8037"/>
                  </a:lnTo>
                  <a:cubicBezTo>
                    <a:pt x="1918" y="8037"/>
                    <a:pt x="155" y="6275"/>
                    <a:pt x="155" y="4096"/>
                  </a:cubicBezTo>
                  <a:cubicBezTo>
                    <a:pt x="155" y="1930"/>
                    <a:pt x="1918" y="156"/>
                    <a:pt x="4096" y="156"/>
                  </a:cubicBezTo>
                  <a:close/>
                  <a:moveTo>
                    <a:pt x="4096" y="1"/>
                  </a:moveTo>
                  <a:cubicBezTo>
                    <a:pt x="1834" y="1"/>
                    <a:pt x="1" y="1846"/>
                    <a:pt x="1" y="4096"/>
                  </a:cubicBezTo>
                  <a:cubicBezTo>
                    <a:pt x="1" y="6359"/>
                    <a:pt x="1834" y="8192"/>
                    <a:pt x="4096" y="8192"/>
                  </a:cubicBezTo>
                  <a:lnTo>
                    <a:pt x="37327" y="8192"/>
                  </a:lnTo>
                  <a:cubicBezTo>
                    <a:pt x="37362" y="8192"/>
                    <a:pt x="37398" y="8156"/>
                    <a:pt x="37398" y="8121"/>
                  </a:cubicBezTo>
                  <a:lnTo>
                    <a:pt x="37398" y="7466"/>
                  </a:lnTo>
                  <a:cubicBezTo>
                    <a:pt x="37398" y="7418"/>
                    <a:pt x="37362" y="7383"/>
                    <a:pt x="37327" y="7383"/>
                  </a:cubicBezTo>
                  <a:lnTo>
                    <a:pt x="4132" y="7383"/>
                  </a:lnTo>
                  <a:cubicBezTo>
                    <a:pt x="2334" y="7383"/>
                    <a:pt x="870" y="5930"/>
                    <a:pt x="870" y="4132"/>
                  </a:cubicBezTo>
                  <a:lnTo>
                    <a:pt x="870" y="4061"/>
                  </a:lnTo>
                  <a:cubicBezTo>
                    <a:pt x="870" y="2275"/>
                    <a:pt x="2334" y="810"/>
                    <a:pt x="4132" y="810"/>
                  </a:cubicBezTo>
                  <a:lnTo>
                    <a:pt x="37327" y="810"/>
                  </a:lnTo>
                  <a:cubicBezTo>
                    <a:pt x="37362" y="810"/>
                    <a:pt x="37398" y="775"/>
                    <a:pt x="37398" y="739"/>
                  </a:cubicBezTo>
                  <a:lnTo>
                    <a:pt x="37398" y="84"/>
                  </a:lnTo>
                  <a:cubicBezTo>
                    <a:pt x="37398" y="36"/>
                    <a:pt x="37362" y="1"/>
                    <a:pt x="3732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0"/>
            <p:cNvSpPr/>
            <p:nvPr/>
          </p:nvSpPr>
          <p:spPr>
            <a:xfrm>
              <a:off x="1348471" y="4618585"/>
              <a:ext cx="969221" cy="37082"/>
            </a:xfrm>
            <a:custGeom>
              <a:avLst/>
              <a:gdLst/>
              <a:ahLst/>
              <a:cxnLst/>
              <a:rect l="l" t="t" r="r" b="b"/>
              <a:pathLst>
                <a:path w="17146" h="656" extrusionOk="0">
                  <a:moveTo>
                    <a:pt x="394" y="1"/>
                  </a:moveTo>
                  <a:lnTo>
                    <a:pt x="1" y="656"/>
                  </a:lnTo>
                  <a:lnTo>
                    <a:pt x="17146" y="656"/>
                  </a:lnTo>
                  <a:lnTo>
                    <a:pt x="1714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0"/>
            <p:cNvSpPr/>
            <p:nvPr/>
          </p:nvSpPr>
          <p:spPr>
            <a:xfrm>
              <a:off x="1343779" y="4614572"/>
              <a:ext cx="977982" cy="45165"/>
            </a:xfrm>
            <a:custGeom>
              <a:avLst/>
              <a:gdLst/>
              <a:ahLst/>
              <a:cxnLst/>
              <a:rect l="l" t="t" r="r" b="b"/>
              <a:pathLst>
                <a:path w="17301" h="799" extrusionOk="0">
                  <a:moveTo>
                    <a:pt x="17157" y="143"/>
                  </a:moveTo>
                  <a:lnTo>
                    <a:pt x="17157" y="643"/>
                  </a:lnTo>
                  <a:lnTo>
                    <a:pt x="215" y="643"/>
                  </a:lnTo>
                  <a:lnTo>
                    <a:pt x="524" y="143"/>
                  </a:lnTo>
                  <a:close/>
                  <a:moveTo>
                    <a:pt x="477" y="0"/>
                  </a:moveTo>
                  <a:cubicBezTo>
                    <a:pt x="453" y="0"/>
                    <a:pt x="429" y="12"/>
                    <a:pt x="417" y="36"/>
                  </a:cubicBezTo>
                  <a:lnTo>
                    <a:pt x="12" y="679"/>
                  </a:lnTo>
                  <a:cubicBezTo>
                    <a:pt x="0" y="703"/>
                    <a:pt x="0" y="739"/>
                    <a:pt x="12" y="762"/>
                  </a:cubicBezTo>
                  <a:cubicBezTo>
                    <a:pt x="24" y="786"/>
                    <a:pt x="48" y="798"/>
                    <a:pt x="84" y="798"/>
                  </a:cubicBezTo>
                  <a:lnTo>
                    <a:pt x="17229" y="798"/>
                  </a:lnTo>
                  <a:cubicBezTo>
                    <a:pt x="17264" y="798"/>
                    <a:pt x="17300" y="762"/>
                    <a:pt x="17300" y="727"/>
                  </a:cubicBezTo>
                  <a:lnTo>
                    <a:pt x="17300" y="72"/>
                  </a:lnTo>
                  <a:cubicBezTo>
                    <a:pt x="17300" y="24"/>
                    <a:pt x="17264" y="0"/>
                    <a:pt x="1722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0"/>
            <p:cNvSpPr/>
            <p:nvPr/>
          </p:nvSpPr>
          <p:spPr>
            <a:xfrm>
              <a:off x="1602226" y="4201355"/>
              <a:ext cx="715469" cy="37026"/>
            </a:xfrm>
            <a:custGeom>
              <a:avLst/>
              <a:gdLst/>
              <a:ahLst/>
              <a:cxnLst/>
              <a:rect l="l" t="t" r="r" b="b"/>
              <a:pathLst>
                <a:path w="12657" h="655" extrusionOk="0">
                  <a:moveTo>
                    <a:pt x="405" y="0"/>
                  </a:moveTo>
                  <a:lnTo>
                    <a:pt x="0" y="655"/>
                  </a:lnTo>
                  <a:lnTo>
                    <a:pt x="12657" y="655"/>
                  </a:lnTo>
                  <a:lnTo>
                    <a:pt x="1265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0"/>
            <p:cNvSpPr/>
            <p:nvPr/>
          </p:nvSpPr>
          <p:spPr>
            <a:xfrm>
              <a:off x="1598156" y="4197285"/>
              <a:ext cx="723609" cy="45165"/>
            </a:xfrm>
            <a:custGeom>
              <a:avLst/>
              <a:gdLst/>
              <a:ahLst/>
              <a:cxnLst/>
              <a:rect l="l" t="t" r="r" b="b"/>
              <a:pathLst>
                <a:path w="12801" h="799" extrusionOk="0">
                  <a:moveTo>
                    <a:pt x="12657" y="144"/>
                  </a:moveTo>
                  <a:lnTo>
                    <a:pt x="12657" y="644"/>
                  </a:lnTo>
                  <a:lnTo>
                    <a:pt x="215" y="644"/>
                  </a:lnTo>
                  <a:lnTo>
                    <a:pt x="513" y="144"/>
                  </a:lnTo>
                  <a:close/>
                  <a:moveTo>
                    <a:pt x="477" y="1"/>
                  </a:moveTo>
                  <a:cubicBezTo>
                    <a:pt x="442" y="1"/>
                    <a:pt x="418" y="13"/>
                    <a:pt x="406" y="36"/>
                  </a:cubicBezTo>
                  <a:lnTo>
                    <a:pt x="13" y="691"/>
                  </a:lnTo>
                  <a:cubicBezTo>
                    <a:pt x="1" y="703"/>
                    <a:pt x="1" y="739"/>
                    <a:pt x="13" y="763"/>
                  </a:cubicBezTo>
                  <a:cubicBezTo>
                    <a:pt x="25" y="786"/>
                    <a:pt x="49" y="798"/>
                    <a:pt x="72" y="798"/>
                  </a:cubicBezTo>
                  <a:lnTo>
                    <a:pt x="12729" y="798"/>
                  </a:lnTo>
                  <a:cubicBezTo>
                    <a:pt x="12764" y="798"/>
                    <a:pt x="12800" y="763"/>
                    <a:pt x="12800" y="727"/>
                  </a:cubicBezTo>
                  <a:lnTo>
                    <a:pt x="12800" y="72"/>
                  </a:lnTo>
                  <a:cubicBezTo>
                    <a:pt x="12800" y="24"/>
                    <a:pt x="12764" y="1"/>
                    <a:pt x="1272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0"/>
            <p:cNvSpPr/>
            <p:nvPr/>
          </p:nvSpPr>
          <p:spPr>
            <a:xfrm>
              <a:off x="1366673" y="4315089"/>
              <a:ext cx="465787" cy="8762"/>
            </a:xfrm>
            <a:custGeom>
              <a:avLst/>
              <a:gdLst/>
              <a:ahLst/>
              <a:cxnLst/>
              <a:rect l="l" t="t" r="r" b="b"/>
              <a:pathLst>
                <a:path w="8240" h="155" extrusionOk="0">
                  <a:moveTo>
                    <a:pt x="72" y="0"/>
                  </a:moveTo>
                  <a:cubicBezTo>
                    <a:pt x="36" y="0"/>
                    <a:pt x="0" y="36"/>
                    <a:pt x="0" y="72"/>
                  </a:cubicBezTo>
                  <a:cubicBezTo>
                    <a:pt x="0" y="119"/>
                    <a:pt x="36" y="155"/>
                    <a:pt x="72" y="155"/>
                  </a:cubicBezTo>
                  <a:lnTo>
                    <a:pt x="8168" y="155"/>
                  </a:lnTo>
                  <a:cubicBezTo>
                    <a:pt x="8204" y="155"/>
                    <a:pt x="8239" y="119"/>
                    <a:pt x="8239" y="72"/>
                  </a:cubicBezTo>
                  <a:cubicBezTo>
                    <a:pt x="8239" y="36"/>
                    <a:pt x="8204" y="0"/>
                    <a:pt x="81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0"/>
            <p:cNvSpPr/>
            <p:nvPr/>
          </p:nvSpPr>
          <p:spPr>
            <a:xfrm>
              <a:off x="681495" y="4315089"/>
              <a:ext cx="566745" cy="8762"/>
            </a:xfrm>
            <a:custGeom>
              <a:avLst/>
              <a:gdLst/>
              <a:ahLst/>
              <a:cxnLst/>
              <a:rect l="l" t="t" r="r" b="b"/>
              <a:pathLst>
                <a:path w="10026" h="155" extrusionOk="0">
                  <a:moveTo>
                    <a:pt x="72" y="0"/>
                  </a:moveTo>
                  <a:cubicBezTo>
                    <a:pt x="36" y="0"/>
                    <a:pt x="1" y="36"/>
                    <a:pt x="1" y="72"/>
                  </a:cubicBezTo>
                  <a:cubicBezTo>
                    <a:pt x="1" y="119"/>
                    <a:pt x="36" y="155"/>
                    <a:pt x="72" y="155"/>
                  </a:cubicBezTo>
                  <a:lnTo>
                    <a:pt x="9942" y="155"/>
                  </a:lnTo>
                  <a:cubicBezTo>
                    <a:pt x="9990" y="155"/>
                    <a:pt x="10026" y="119"/>
                    <a:pt x="10026" y="72"/>
                  </a:cubicBezTo>
                  <a:cubicBezTo>
                    <a:pt x="10026" y="36"/>
                    <a:pt x="9990" y="0"/>
                    <a:pt x="99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0"/>
            <p:cNvSpPr/>
            <p:nvPr/>
          </p:nvSpPr>
          <p:spPr>
            <a:xfrm>
              <a:off x="1101499" y="4453694"/>
              <a:ext cx="712755" cy="8818"/>
            </a:xfrm>
            <a:custGeom>
              <a:avLst/>
              <a:gdLst/>
              <a:ahLst/>
              <a:cxnLst/>
              <a:rect l="l" t="t" r="r" b="b"/>
              <a:pathLst>
                <a:path w="12609" h="156" extrusionOk="0">
                  <a:moveTo>
                    <a:pt x="72" y="1"/>
                  </a:moveTo>
                  <a:cubicBezTo>
                    <a:pt x="24" y="1"/>
                    <a:pt x="0" y="37"/>
                    <a:pt x="0" y="84"/>
                  </a:cubicBezTo>
                  <a:cubicBezTo>
                    <a:pt x="0" y="120"/>
                    <a:pt x="24" y="156"/>
                    <a:pt x="72" y="156"/>
                  </a:cubicBezTo>
                  <a:lnTo>
                    <a:pt x="12537" y="156"/>
                  </a:lnTo>
                  <a:cubicBezTo>
                    <a:pt x="12573" y="156"/>
                    <a:pt x="12609" y="120"/>
                    <a:pt x="12609" y="84"/>
                  </a:cubicBezTo>
                  <a:cubicBezTo>
                    <a:pt x="12609" y="37"/>
                    <a:pt x="12573" y="1"/>
                    <a:pt x="1253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0"/>
            <p:cNvSpPr/>
            <p:nvPr/>
          </p:nvSpPr>
          <p:spPr>
            <a:xfrm>
              <a:off x="427796" y="4453694"/>
              <a:ext cx="565388" cy="8818"/>
            </a:xfrm>
            <a:custGeom>
              <a:avLst/>
              <a:gdLst/>
              <a:ahLst/>
              <a:cxnLst/>
              <a:rect l="l" t="t" r="r" b="b"/>
              <a:pathLst>
                <a:path w="10002" h="156" extrusionOk="0">
                  <a:moveTo>
                    <a:pt x="83" y="1"/>
                  </a:moveTo>
                  <a:cubicBezTo>
                    <a:pt x="36" y="1"/>
                    <a:pt x="0" y="37"/>
                    <a:pt x="0" y="84"/>
                  </a:cubicBezTo>
                  <a:cubicBezTo>
                    <a:pt x="0" y="120"/>
                    <a:pt x="36" y="156"/>
                    <a:pt x="83" y="156"/>
                  </a:cubicBezTo>
                  <a:lnTo>
                    <a:pt x="9918" y="156"/>
                  </a:lnTo>
                  <a:cubicBezTo>
                    <a:pt x="9966" y="156"/>
                    <a:pt x="10001" y="120"/>
                    <a:pt x="10001" y="84"/>
                  </a:cubicBezTo>
                  <a:cubicBezTo>
                    <a:pt x="10001" y="37"/>
                    <a:pt x="9966" y="1"/>
                    <a:pt x="991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0"/>
            <p:cNvSpPr/>
            <p:nvPr/>
          </p:nvSpPr>
          <p:spPr>
            <a:xfrm>
              <a:off x="1038866" y="4531137"/>
              <a:ext cx="706085" cy="8762"/>
            </a:xfrm>
            <a:custGeom>
              <a:avLst/>
              <a:gdLst/>
              <a:ahLst/>
              <a:cxnLst/>
              <a:rect l="l" t="t" r="r" b="b"/>
              <a:pathLst>
                <a:path w="12491" h="155" extrusionOk="0">
                  <a:moveTo>
                    <a:pt x="72" y="0"/>
                  </a:moveTo>
                  <a:cubicBezTo>
                    <a:pt x="37" y="0"/>
                    <a:pt x="1" y="36"/>
                    <a:pt x="1" y="72"/>
                  </a:cubicBezTo>
                  <a:cubicBezTo>
                    <a:pt x="1" y="119"/>
                    <a:pt x="37" y="155"/>
                    <a:pt x="72" y="155"/>
                  </a:cubicBezTo>
                  <a:lnTo>
                    <a:pt x="12419" y="155"/>
                  </a:lnTo>
                  <a:cubicBezTo>
                    <a:pt x="12455" y="155"/>
                    <a:pt x="12491" y="119"/>
                    <a:pt x="12491" y="72"/>
                  </a:cubicBezTo>
                  <a:cubicBezTo>
                    <a:pt x="12491" y="36"/>
                    <a:pt x="12467" y="0"/>
                    <a:pt x="124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0"/>
            <p:cNvSpPr/>
            <p:nvPr/>
          </p:nvSpPr>
          <p:spPr>
            <a:xfrm>
              <a:off x="568438" y="4387783"/>
              <a:ext cx="168282" cy="444928"/>
            </a:xfrm>
            <a:custGeom>
              <a:avLst/>
              <a:gdLst/>
              <a:ahLst/>
              <a:cxnLst/>
              <a:rect l="l" t="t" r="r" b="b"/>
              <a:pathLst>
                <a:path w="2977" h="7871" extrusionOk="0">
                  <a:moveTo>
                    <a:pt x="0" y="0"/>
                  </a:moveTo>
                  <a:lnTo>
                    <a:pt x="0" y="7870"/>
                  </a:lnTo>
                  <a:lnTo>
                    <a:pt x="1489" y="6025"/>
                  </a:lnTo>
                  <a:lnTo>
                    <a:pt x="2977" y="7870"/>
                  </a:lnTo>
                  <a:lnTo>
                    <a:pt x="2977"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0"/>
            <p:cNvSpPr/>
            <p:nvPr/>
          </p:nvSpPr>
          <p:spPr>
            <a:xfrm>
              <a:off x="564368" y="4383713"/>
              <a:ext cx="176422" cy="453011"/>
            </a:xfrm>
            <a:custGeom>
              <a:avLst/>
              <a:gdLst/>
              <a:ahLst/>
              <a:cxnLst/>
              <a:rect l="l" t="t" r="r" b="b"/>
              <a:pathLst>
                <a:path w="3121" h="8014" extrusionOk="0">
                  <a:moveTo>
                    <a:pt x="2978" y="144"/>
                  </a:moveTo>
                  <a:lnTo>
                    <a:pt x="2978" y="7728"/>
                  </a:lnTo>
                  <a:lnTo>
                    <a:pt x="1620" y="6049"/>
                  </a:lnTo>
                  <a:cubicBezTo>
                    <a:pt x="1608" y="6037"/>
                    <a:pt x="1585" y="6025"/>
                    <a:pt x="1561" y="6025"/>
                  </a:cubicBezTo>
                  <a:cubicBezTo>
                    <a:pt x="1537" y="6025"/>
                    <a:pt x="1513" y="6037"/>
                    <a:pt x="1501" y="6049"/>
                  </a:cubicBezTo>
                  <a:lnTo>
                    <a:pt x="144" y="7728"/>
                  </a:lnTo>
                  <a:lnTo>
                    <a:pt x="144" y="144"/>
                  </a:lnTo>
                  <a:close/>
                  <a:moveTo>
                    <a:pt x="72" y="1"/>
                  </a:moveTo>
                  <a:cubicBezTo>
                    <a:pt x="25" y="1"/>
                    <a:pt x="1" y="36"/>
                    <a:pt x="1" y="72"/>
                  </a:cubicBezTo>
                  <a:lnTo>
                    <a:pt x="1" y="7942"/>
                  </a:lnTo>
                  <a:cubicBezTo>
                    <a:pt x="1" y="7966"/>
                    <a:pt x="13" y="8002"/>
                    <a:pt x="49" y="8014"/>
                  </a:cubicBezTo>
                  <a:cubicBezTo>
                    <a:pt x="72" y="8014"/>
                    <a:pt x="108" y="8014"/>
                    <a:pt x="132" y="7990"/>
                  </a:cubicBezTo>
                  <a:lnTo>
                    <a:pt x="1561" y="6216"/>
                  </a:lnTo>
                  <a:lnTo>
                    <a:pt x="2989" y="7990"/>
                  </a:lnTo>
                  <a:cubicBezTo>
                    <a:pt x="3013" y="8002"/>
                    <a:pt x="3025" y="8014"/>
                    <a:pt x="3049" y="8014"/>
                  </a:cubicBezTo>
                  <a:lnTo>
                    <a:pt x="3073" y="8014"/>
                  </a:lnTo>
                  <a:cubicBezTo>
                    <a:pt x="3109" y="8002"/>
                    <a:pt x="3120" y="7966"/>
                    <a:pt x="3120" y="7942"/>
                  </a:cubicBezTo>
                  <a:lnTo>
                    <a:pt x="3120" y="72"/>
                  </a:lnTo>
                  <a:cubicBezTo>
                    <a:pt x="3120" y="36"/>
                    <a:pt x="3097" y="1"/>
                    <a:pt x="304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0"/>
            <p:cNvSpPr/>
            <p:nvPr/>
          </p:nvSpPr>
          <p:spPr>
            <a:xfrm>
              <a:off x="706423" y="4636109"/>
              <a:ext cx="8140" cy="61276"/>
            </a:xfrm>
            <a:custGeom>
              <a:avLst/>
              <a:gdLst/>
              <a:ahLst/>
              <a:cxnLst/>
              <a:rect l="l" t="t" r="r" b="b"/>
              <a:pathLst>
                <a:path w="144" h="1084" extrusionOk="0">
                  <a:moveTo>
                    <a:pt x="72" y="0"/>
                  </a:moveTo>
                  <a:cubicBezTo>
                    <a:pt x="36" y="0"/>
                    <a:pt x="0" y="36"/>
                    <a:pt x="0" y="84"/>
                  </a:cubicBezTo>
                  <a:lnTo>
                    <a:pt x="0" y="1013"/>
                  </a:lnTo>
                  <a:cubicBezTo>
                    <a:pt x="0" y="1060"/>
                    <a:pt x="36" y="1084"/>
                    <a:pt x="72" y="1084"/>
                  </a:cubicBezTo>
                  <a:cubicBezTo>
                    <a:pt x="119" y="1084"/>
                    <a:pt x="143" y="1060"/>
                    <a:pt x="143" y="1013"/>
                  </a:cubicBezTo>
                  <a:lnTo>
                    <a:pt x="143" y="84"/>
                  </a:lnTo>
                  <a:cubicBezTo>
                    <a:pt x="143" y="36"/>
                    <a:pt x="119" y="0"/>
                    <a:pt x="7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0"/>
            <p:cNvSpPr/>
            <p:nvPr/>
          </p:nvSpPr>
          <p:spPr>
            <a:xfrm>
              <a:off x="633728" y="4402593"/>
              <a:ext cx="80834" cy="212035"/>
            </a:xfrm>
            <a:custGeom>
              <a:avLst/>
              <a:gdLst/>
              <a:ahLst/>
              <a:cxnLst/>
              <a:rect l="l" t="t" r="r" b="b"/>
              <a:pathLst>
                <a:path w="1430" h="3751" extrusionOk="0">
                  <a:moveTo>
                    <a:pt x="72" y="0"/>
                  </a:moveTo>
                  <a:cubicBezTo>
                    <a:pt x="24" y="0"/>
                    <a:pt x="0" y="36"/>
                    <a:pt x="0" y="83"/>
                  </a:cubicBezTo>
                  <a:cubicBezTo>
                    <a:pt x="0" y="119"/>
                    <a:pt x="24" y="155"/>
                    <a:pt x="72" y="155"/>
                  </a:cubicBezTo>
                  <a:lnTo>
                    <a:pt x="1286" y="155"/>
                  </a:lnTo>
                  <a:lnTo>
                    <a:pt x="1286" y="3667"/>
                  </a:lnTo>
                  <a:cubicBezTo>
                    <a:pt x="1286" y="3715"/>
                    <a:pt x="1322" y="3750"/>
                    <a:pt x="1358" y="3750"/>
                  </a:cubicBezTo>
                  <a:cubicBezTo>
                    <a:pt x="1405" y="3750"/>
                    <a:pt x="1429" y="3715"/>
                    <a:pt x="1429" y="3667"/>
                  </a:cubicBezTo>
                  <a:lnTo>
                    <a:pt x="1429" y="83"/>
                  </a:lnTo>
                  <a:cubicBezTo>
                    <a:pt x="1429" y="36"/>
                    <a:pt x="1405" y="0"/>
                    <a:pt x="135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xmlns:a14="http://schemas.microsoft.com/office/drawing/2010/main">
        <mc:Choice Requires="a14">
          <p:sp>
            <p:nvSpPr>
              <p:cNvPr id="102" name="Google Shape;743;p29">
                <a:extLst>
                  <a:ext uri="{FF2B5EF4-FFF2-40B4-BE49-F238E27FC236}">
                    <a16:creationId xmlns:a16="http://schemas.microsoft.com/office/drawing/2014/main" id="{05AA4FBC-935A-2C41-9458-6C0970A5F74B}"/>
                  </a:ext>
                </a:extLst>
              </p:cNvPr>
              <p:cNvSpPr txBox="1">
                <a:spLocks/>
              </p:cNvSpPr>
              <p:nvPr/>
            </p:nvSpPr>
            <p:spPr>
              <a:xfrm>
                <a:off x="1199937" y="1525456"/>
                <a:ext cx="6581704"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nSpc>
                    <a:spcPct val="90000"/>
                  </a:lnSpc>
                </a:pPr>
                <a:r>
                  <a:rPr lang="en-US" sz="2000" dirty="0"/>
                  <a:t>Intercept </a:t>
                </a:r>
                <a:r>
                  <a:rPr lang="en-US" sz="2000" dirty="0">
                    <a:sym typeface="Wingdings" pitchFamily="2" charset="2"/>
                  </a:rPr>
                  <a:t> the y-value of the regression line for an </a:t>
                </a:r>
              </a:p>
              <a:p>
                <a:pPr>
                  <a:lnSpc>
                    <a:spcPct val="90000"/>
                  </a:lnSpc>
                </a:pPr>
                <a:r>
                  <a:rPr lang="en-US" sz="2000" dirty="0">
                    <a:sym typeface="Wingdings" pitchFamily="2" charset="2"/>
                  </a:rPr>
                  <a:t>x value of 0</a:t>
                </a:r>
              </a:p>
              <a:p>
                <a:pPr>
                  <a:lnSpc>
                    <a:spcPct val="90000"/>
                  </a:lnSpc>
                </a:pPr>
                <a:endParaRPr lang="en-US" sz="2000" dirty="0">
                  <a:sym typeface="Wingdings" pitchFamily="2" charset="2"/>
                </a:endParaRPr>
              </a:p>
              <a:p>
                <a:pPr>
                  <a:lnSpc>
                    <a:spcPct val="90000"/>
                  </a:lnSpc>
                </a:pPr>
                <a:r>
                  <a:rPr lang="en-US" sz="2000" dirty="0">
                    <a:sym typeface="Wingdings" pitchFamily="2" charset="2"/>
                  </a:rPr>
                  <a:t>     Slope  how steep the line is (for every 1 unit increase in x, how much do you expect y to increase)</a:t>
                </a:r>
              </a:p>
              <a:p>
                <a:pPr>
                  <a:lnSpc>
                    <a:spcPct val="90000"/>
                  </a:lnSpc>
                </a:pPr>
                <a:endParaRPr lang="en-US" sz="2000" dirty="0">
                  <a:sym typeface="Wingdings" pitchFamily="2" charset="2"/>
                </a:endParaRPr>
              </a:p>
              <a:p>
                <a:pPr>
                  <a:lnSpc>
                    <a:spcPct val="90000"/>
                  </a:lnSpc>
                </a:pPr>
                <a:r>
                  <a:rPr lang="en-US" sz="2000" dirty="0">
                    <a:sym typeface="Wingdings" pitchFamily="2" charset="2"/>
                  </a:rPr>
                  <a:t>These are also called beta coefficients </a:t>
                </a:r>
              </a:p>
              <a:p>
                <a:pPr>
                  <a:lnSpc>
                    <a:spcPct val="90000"/>
                  </a:lnSpc>
                </a:pPr>
                <a:endParaRPr lang="en-US" sz="2000" dirty="0"/>
              </a:p>
              <a:p>
                <a:pPr>
                  <a:lnSpc>
                    <a:spcPct val="90000"/>
                  </a:lnSpc>
                </a:pPr>
                <a14:m>
                  <m:oMath xmlns:m="http://schemas.openxmlformats.org/officeDocument/2006/math">
                    <m:r>
                      <a:rPr lang="en-US" sz="2000" i="1">
                        <a:latin typeface="Cambria Math" panose="02040503050406030204" pitchFamily="18" charset="0"/>
                      </a:rPr>
                      <m:t>𝑦</m:t>
                    </m:r>
                    <m:r>
                      <a:rPr lang="en-US" sz="2000" i="1">
                        <a:latin typeface="Cambria Math" panose="02040503050406030204" pitchFamily="18" charset="0"/>
                      </a:rPr>
                      <m:t>=</m:t>
                    </m:r>
                    <m:sSub>
                      <m:sSubPr>
                        <m:ctrlPr>
                          <a:rPr lang="en-CA"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CA"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𝐴𝑔𝑒</m:t>
                    </m:r>
                  </m:oMath>
                </a14:m>
                <a:r>
                  <a:rPr lang="en-US" sz="2000" dirty="0"/>
                  <a:t> + Residual</a:t>
                </a:r>
              </a:p>
              <a:p>
                <a:pPr algn="l"/>
                <a:endParaRPr lang="en-US" sz="2000" dirty="0"/>
              </a:p>
            </p:txBody>
          </p:sp>
        </mc:Choice>
        <mc:Fallback xmlns="">
          <p:sp>
            <p:nvSpPr>
              <p:cNvPr id="102" name="Google Shape;743;p29">
                <a:extLst>
                  <a:ext uri="{FF2B5EF4-FFF2-40B4-BE49-F238E27FC236}">
                    <a16:creationId xmlns:a16="http://schemas.microsoft.com/office/drawing/2014/main" id="{05AA4FBC-935A-2C41-9458-6C0970A5F74B}"/>
                  </a:ext>
                </a:extLst>
              </p:cNvPr>
              <p:cNvSpPr txBox="1">
                <a:spLocks noRot="1" noChangeAspect="1" noMove="1" noResize="1" noEditPoints="1" noAdjustHandles="1" noChangeArrowheads="1" noChangeShapeType="1" noTextEdit="1"/>
              </p:cNvSpPr>
              <p:nvPr/>
            </p:nvSpPr>
            <p:spPr>
              <a:xfrm>
                <a:off x="1199937" y="1525456"/>
                <a:ext cx="6581704" cy="3209700"/>
              </a:xfrm>
              <a:prstGeom prst="rect">
                <a:avLst/>
              </a:prstGeom>
              <a:blipFill>
                <a:blip r:embed="rId3"/>
                <a:stretch>
                  <a:fillRect t="-1186" r="-771"/>
                </a:stretch>
              </a:blipFill>
              <a:ln>
                <a:noFill/>
              </a:ln>
            </p:spPr>
            <p:txBody>
              <a:bodyPr/>
              <a:lstStyle/>
              <a:p>
                <a:r>
                  <a:rPr lang="en-US">
                    <a:noFill/>
                  </a:rPr>
                  <a:t> </a:t>
                </a:r>
              </a:p>
            </p:txBody>
          </p:sp>
        </mc:Fallback>
      </mc:AlternateContent>
      <p:sp>
        <p:nvSpPr>
          <p:cNvPr id="1018" name="Google Shape;1018;p40"/>
          <p:cNvSpPr/>
          <p:nvPr/>
        </p:nvSpPr>
        <p:spPr>
          <a:xfrm>
            <a:off x="7913780" y="1308402"/>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38493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grpSp>
        <p:nvGrpSpPr>
          <p:cNvPr id="1766" name="Google Shape;1766;p54"/>
          <p:cNvGrpSpPr/>
          <p:nvPr/>
        </p:nvGrpSpPr>
        <p:grpSpPr>
          <a:xfrm rot="-7217067">
            <a:off x="-809209" y="3690203"/>
            <a:ext cx="2435263" cy="1836747"/>
            <a:chOff x="1852738" y="206787"/>
            <a:chExt cx="2668014" cy="2012295"/>
          </a:xfrm>
        </p:grpSpPr>
        <p:sp>
          <p:nvSpPr>
            <p:cNvPr id="1767" name="Google Shape;1767;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54"/>
          <p:cNvGrpSpPr/>
          <p:nvPr/>
        </p:nvGrpSpPr>
        <p:grpSpPr>
          <a:xfrm rot="-3380372">
            <a:off x="7714794" y="3690239"/>
            <a:ext cx="2435181" cy="1836685"/>
            <a:chOff x="1852738" y="206787"/>
            <a:chExt cx="2668014" cy="2012295"/>
          </a:xfrm>
        </p:grpSpPr>
        <p:sp>
          <p:nvSpPr>
            <p:cNvPr id="1775" name="Google Shape;1775;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000" dirty="0">
              <a:solidFill>
                <a:schemeClr val="accent3"/>
              </a:solidFill>
            </a:endParaRPr>
          </a:p>
        </p:txBody>
      </p:sp>
      <p:pic>
        <p:nvPicPr>
          <p:cNvPr id="3" name="Picture 2">
            <a:extLst>
              <a:ext uri="{FF2B5EF4-FFF2-40B4-BE49-F238E27FC236}">
                <a16:creationId xmlns:a16="http://schemas.microsoft.com/office/drawing/2014/main" id="{016178AA-04FB-E04B-8C62-CFE0B4994C97}"/>
              </a:ext>
            </a:extLst>
          </p:cNvPr>
          <p:cNvPicPr>
            <a:picLocks noChangeAspect="1"/>
          </p:cNvPicPr>
          <p:nvPr/>
        </p:nvPicPr>
        <p:blipFill>
          <a:blip r:embed="rId3"/>
          <a:stretch>
            <a:fillRect/>
          </a:stretch>
        </p:blipFill>
        <p:spPr>
          <a:xfrm>
            <a:off x="1733820" y="-630686"/>
            <a:ext cx="5653844" cy="7316739"/>
          </a:xfrm>
          <a:prstGeom prst="rect">
            <a:avLst/>
          </a:prstGeom>
        </p:spPr>
      </p:pic>
    </p:spTree>
    <p:extLst>
      <p:ext uri="{BB962C8B-B14F-4D97-AF65-F5344CB8AC3E}">
        <p14:creationId xmlns:p14="http://schemas.microsoft.com/office/powerpoint/2010/main" val="1304616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grpSp>
        <p:nvGrpSpPr>
          <p:cNvPr id="1766" name="Google Shape;1766;p54"/>
          <p:cNvGrpSpPr/>
          <p:nvPr/>
        </p:nvGrpSpPr>
        <p:grpSpPr>
          <a:xfrm rot="-7217067">
            <a:off x="-809209" y="3690203"/>
            <a:ext cx="2435263" cy="1836747"/>
            <a:chOff x="1852738" y="206787"/>
            <a:chExt cx="2668014" cy="2012295"/>
          </a:xfrm>
        </p:grpSpPr>
        <p:sp>
          <p:nvSpPr>
            <p:cNvPr id="1767" name="Google Shape;1767;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54"/>
          <p:cNvGrpSpPr/>
          <p:nvPr/>
        </p:nvGrpSpPr>
        <p:grpSpPr>
          <a:xfrm rot="-3380372">
            <a:off x="7714794" y="3690239"/>
            <a:ext cx="2435181" cy="1836685"/>
            <a:chOff x="1852738" y="206787"/>
            <a:chExt cx="2668014" cy="2012295"/>
          </a:xfrm>
        </p:grpSpPr>
        <p:sp>
          <p:nvSpPr>
            <p:cNvPr id="1775" name="Google Shape;1775;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Coding of your ordinal predictors is important for the interpretation of your betas/ coefficients:</a:t>
            </a:r>
          </a:p>
          <a:p>
            <a:pPr algn="l">
              <a:lnSpc>
                <a:spcPct val="150000"/>
              </a:lnSpc>
            </a:pPr>
            <a:r>
              <a:rPr lang="en-US" sz="2000" dirty="0">
                <a:solidFill>
                  <a:schemeClr val="accent3"/>
                </a:solidFill>
              </a:rPr>
              <a:t>Linear coding: 1 2 3 assumes that there is a linear relationship between the orders (i.e., x=1 is half of x=2, etc.)</a:t>
            </a:r>
          </a:p>
        </p:txBody>
      </p:sp>
    </p:spTree>
    <p:extLst>
      <p:ext uri="{BB962C8B-B14F-4D97-AF65-F5344CB8AC3E}">
        <p14:creationId xmlns:p14="http://schemas.microsoft.com/office/powerpoint/2010/main" val="1211897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grpSp>
        <p:nvGrpSpPr>
          <p:cNvPr id="1766" name="Google Shape;1766;p54"/>
          <p:cNvGrpSpPr/>
          <p:nvPr/>
        </p:nvGrpSpPr>
        <p:grpSpPr>
          <a:xfrm rot="-7217067">
            <a:off x="-809209" y="3690203"/>
            <a:ext cx="2435263" cy="1836747"/>
            <a:chOff x="1852738" y="206787"/>
            <a:chExt cx="2668014" cy="2012295"/>
          </a:xfrm>
        </p:grpSpPr>
        <p:sp>
          <p:nvSpPr>
            <p:cNvPr id="1767" name="Google Shape;1767;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54"/>
          <p:cNvGrpSpPr/>
          <p:nvPr/>
        </p:nvGrpSpPr>
        <p:grpSpPr>
          <a:xfrm rot="-3380372">
            <a:off x="7714794" y="3690239"/>
            <a:ext cx="2435181" cy="1836685"/>
            <a:chOff x="1852738" y="206787"/>
            <a:chExt cx="2668014" cy="2012295"/>
          </a:xfrm>
        </p:grpSpPr>
        <p:sp>
          <p:nvSpPr>
            <p:cNvPr id="1775" name="Google Shape;1775;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Coding of your categorial predictors is very important for the interpretation of your betas:</a:t>
            </a:r>
          </a:p>
          <a:p>
            <a:pPr algn="l">
              <a:lnSpc>
                <a:spcPct val="150000"/>
              </a:lnSpc>
            </a:pPr>
            <a:r>
              <a:rPr lang="en-US" sz="2000" b="1" dirty="0">
                <a:solidFill>
                  <a:schemeClr val="accent3"/>
                </a:solidFill>
              </a:rPr>
              <a:t>Dummy coding</a:t>
            </a:r>
          </a:p>
          <a:p>
            <a:pPr algn="l">
              <a:lnSpc>
                <a:spcPct val="150000"/>
              </a:lnSpc>
            </a:pPr>
            <a:r>
              <a:rPr lang="en-US" sz="2000" b="1" dirty="0">
                <a:solidFill>
                  <a:schemeClr val="accent3"/>
                </a:solidFill>
              </a:rPr>
              <a:t>Effect Coding </a:t>
            </a:r>
          </a:p>
        </p:txBody>
      </p:sp>
    </p:spTree>
    <p:extLst>
      <p:ext uri="{BB962C8B-B14F-4D97-AF65-F5344CB8AC3E}">
        <p14:creationId xmlns:p14="http://schemas.microsoft.com/office/powerpoint/2010/main" val="2664263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6130-1498-1E40-9358-F96FF67F692B}"/>
              </a:ext>
            </a:extLst>
          </p:cNvPr>
          <p:cNvSpPr>
            <a:spLocks noGrp="1"/>
          </p:cNvSpPr>
          <p:nvPr>
            <p:ph type="title"/>
          </p:nvPr>
        </p:nvSpPr>
        <p:spPr/>
        <p:txBody>
          <a:bodyPr>
            <a:normAutofit fontScale="90000"/>
          </a:bodyPr>
          <a:lstStyle/>
          <a:p>
            <a:r>
              <a:rPr lang="en-US"/>
              <a:t>Dummy Coding</a:t>
            </a:r>
          </a:p>
        </p:txBody>
      </p:sp>
      <p:sp>
        <p:nvSpPr>
          <p:cNvPr id="3" name="Content Placeholder 2">
            <a:extLst>
              <a:ext uri="{FF2B5EF4-FFF2-40B4-BE49-F238E27FC236}">
                <a16:creationId xmlns:a16="http://schemas.microsoft.com/office/drawing/2014/main" id="{F7E61350-144C-144C-88DF-E91E8740C46E}"/>
              </a:ext>
            </a:extLst>
          </p:cNvPr>
          <p:cNvSpPr>
            <a:spLocks noGrp="1"/>
          </p:cNvSpPr>
          <p:nvPr>
            <p:ph idx="4294967295"/>
          </p:nvPr>
        </p:nvSpPr>
        <p:spPr>
          <a:xfrm>
            <a:off x="4945078" y="1534907"/>
            <a:ext cx="3578225" cy="3290887"/>
          </a:xfrm>
        </p:spPr>
        <p:txBody>
          <a:bodyPr>
            <a:normAutofit/>
          </a:bodyPr>
          <a:lstStyle/>
          <a:p>
            <a:r>
              <a:rPr lang="en-US" sz="2000" dirty="0"/>
              <a:t>Let’s say we have two categorical variables: </a:t>
            </a:r>
          </a:p>
          <a:p>
            <a:pPr lvl="1"/>
            <a:r>
              <a:rPr lang="en-US" sz="2000" dirty="0"/>
              <a:t>Attention (high vs low)</a:t>
            </a:r>
          </a:p>
          <a:p>
            <a:pPr lvl="1"/>
            <a:r>
              <a:rPr lang="en-US" sz="2000" dirty="0"/>
              <a:t>Difficulty (easy vs hard)</a:t>
            </a:r>
          </a:p>
          <a:p>
            <a:r>
              <a:rPr lang="en-US" sz="2000" dirty="0"/>
              <a:t>Dummy code them as 0 and 1</a:t>
            </a:r>
          </a:p>
        </p:txBody>
      </p:sp>
      <p:graphicFrame>
        <p:nvGraphicFramePr>
          <p:cNvPr id="4" name="Table 4">
            <a:extLst>
              <a:ext uri="{FF2B5EF4-FFF2-40B4-BE49-F238E27FC236}">
                <a16:creationId xmlns:a16="http://schemas.microsoft.com/office/drawing/2014/main" id="{3A77D289-0B56-2846-BA82-512CB9ADDFE4}"/>
              </a:ext>
            </a:extLst>
          </p:cNvPr>
          <p:cNvGraphicFramePr>
            <a:graphicFrameLocks noGrp="1"/>
          </p:cNvGraphicFramePr>
          <p:nvPr>
            <p:extLst>
              <p:ext uri="{D42A27DB-BD31-4B8C-83A1-F6EECF244321}">
                <p14:modId xmlns:p14="http://schemas.microsoft.com/office/powerpoint/2010/main" val="2444184399"/>
              </p:ext>
            </p:extLst>
          </p:nvPr>
        </p:nvGraphicFramePr>
        <p:xfrm>
          <a:off x="620697" y="1534907"/>
          <a:ext cx="4080146" cy="2656931"/>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r>
                        <a:rPr lang="en-US" sz="1400" b="1" cap="none" spc="0" dirty="0">
                          <a:solidFill>
                            <a:schemeClr val="tx1"/>
                          </a:solidFill>
                        </a:rPr>
                        <a:t>Attention</a:t>
                      </a:r>
                    </a:p>
                  </a:txBody>
                  <a:tcPr marL="58060" marR="82943" marT="16589" marB="124414" anchor="b"/>
                </a:tc>
                <a:tc>
                  <a:txBody>
                    <a:bodyPr/>
                    <a:lstStyle/>
                    <a:p>
                      <a:r>
                        <a:rPr lang="en-US" sz="1400" b="1" cap="none" spc="0" dirty="0">
                          <a:solidFill>
                            <a:schemeClr val="tx1"/>
                          </a:solidFill>
                        </a:rPr>
                        <a:t>Difficulty</a:t>
                      </a:r>
                    </a:p>
                  </a:txBody>
                  <a:tcPr marL="58060" marR="82943" marT="16589" marB="124414" anchor="b"/>
                </a:tc>
                <a:tc>
                  <a:txBody>
                    <a:bodyPr/>
                    <a:lstStyle/>
                    <a:p>
                      <a:r>
                        <a:rPr lang="en-US" sz="1400" b="1" cap="none" spc="0" dirty="0">
                          <a:solidFill>
                            <a:schemeClr val="tx1"/>
                          </a:solidFill>
                        </a:rPr>
                        <a:t>Dummy Attention</a:t>
                      </a:r>
                    </a:p>
                  </a:txBody>
                  <a:tcPr marL="58060" marR="82943" marT="16589" marB="124414" anchor="b"/>
                </a:tc>
                <a:tc>
                  <a:txBody>
                    <a:bodyPr/>
                    <a:lstStyle/>
                    <a:p>
                      <a:r>
                        <a:rPr lang="en-US" sz="1400" b="1" cap="none" spc="0" dirty="0">
                          <a:solidFill>
                            <a:schemeClr val="tx1"/>
                          </a:solidFill>
                        </a:rPr>
                        <a:t>Dummy Difficulty</a:t>
                      </a:r>
                    </a:p>
                  </a:txBody>
                  <a:tcPr marL="58060" marR="82943" marT="16589" marB="124414" anchor="b"/>
                </a:tc>
                <a:extLst>
                  <a:ext uri="{0D108BD9-81ED-4DB2-BD59-A6C34878D82A}">
                    <a16:rowId xmlns:a16="http://schemas.microsoft.com/office/drawing/2014/main" val="1596719197"/>
                  </a:ext>
                </a:extLst>
              </a:tr>
              <a:tr h="340065">
                <a:tc>
                  <a:txBody>
                    <a:bodyPr/>
                    <a:lstStyle/>
                    <a:p>
                      <a:r>
                        <a:rPr lang="en-US" sz="1100" cap="none" spc="0" dirty="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graphicFrame>
        <p:nvGraphicFramePr>
          <p:cNvPr id="9" name="Table 4">
            <a:extLst>
              <a:ext uri="{FF2B5EF4-FFF2-40B4-BE49-F238E27FC236}">
                <a16:creationId xmlns:a16="http://schemas.microsoft.com/office/drawing/2014/main" id="{D9087D13-D916-8C4F-B16D-51CC512A9148}"/>
              </a:ext>
            </a:extLst>
          </p:cNvPr>
          <p:cNvGraphicFramePr>
            <a:graphicFrameLocks noGrp="1"/>
          </p:cNvGraphicFramePr>
          <p:nvPr>
            <p:extLst>
              <p:ext uri="{D42A27DB-BD31-4B8C-83A1-F6EECF244321}">
                <p14:modId xmlns:p14="http://schemas.microsoft.com/office/powerpoint/2010/main" val="523960355"/>
              </p:ext>
            </p:extLst>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pPr algn="ctr"/>
                      <a:endParaRPr lang="en-US" sz="1400" b="1" cap="none" spc="0" dirty="0">
                        <a:solidFill>
                          <a:schemeClr val="tx1"/>
                        </a:solidFill>
                      </a:endParaRPr>
                    </a:p>
                    <a:p>
                      <a:pPr algn="ctr"/>
                      <a:r>
                        <a:rPr lang="en-US" sz="1400" b="1" cap="none" spc="0" dirty="0">
                          <a:solidFill>
                            <a:schemeClr val="tx1"/>
                          </a:solidFill>
                        </a:rPr>
                        <a:t>Attention (X1)</a:t>
                      </a:r>
                    </a:p>
                  </a:txBody>
                  <a:tcPr marL="58060" marR="82943" marT="16589" marB="124414" anchor="b"/>
                </a:tc>
                <a:tc>
                  <a:txBody>
                    <a:bodyPr/>
                    <a:lstStyle/>
                    <a:p>
                      <a:pPr algn="ctr"/>
                      <a:r>
                        <a:rPr lang="en-US" sz="1400" b="1" cap="none" spc="0" dirty="0">
                          <a:solidFill>
                            <a:schemeClr val="tx1"/>
                          </a:solidFill>
                        </a:rPr>
                        <a:t>Difficulty</a:t>
                      </a:r>
                    </a:p>
                    <a:p>
                      <a:pPr algn="ctr"/>
                      <a:r>
                        <a:rPr lang="en-US" sz="1400" b="1" cap="none" spc="0" dirty="0">
                          <a:solidFill>
                            <a:schemeClr val="tx1"/>
                          </a:solidFill>
                        </a:rPr>
                        <a:t>(X2)</a:t>
                      </a:r>
                    </a:p>
                  </a:txBody>
                  <a:tcPr marL="58060" marR="82943" marT="16589" marB="124414" anchor="b"/>
                </a:tc>
                <a:tc>
                  <a:txBody>
                    <a:bodyPr/>
                    <a:lstStyle/>
                    <a:p>
                      <a:pPr algn="ctr"/>
                      <a:r>
                        <a:rPr lang="en-US" sz="1400" b="1" cap="none" spc="0" dirty="0">
                          <a:solidFill>
                            <a:schemeClr val="tx1"/>
                          </a:solidFill>
                        </a:rPr>
                        <a:t>Var Attention</a:t>
                      </a:r>
                    </a:p>
                  </a:txBody>
                  <a:tcPr marL="58060" marR="82943" marT="16589" marB="124414" anchor="b"/>
                </a:tc>
                <a:tc>
                  <a:txBody>
                    <a:bodyPr/>
                    <a:lstStyle/>
                    <a:p>
                      <a:pPr algn="ctr"/>
                      <a:r>
                        <a:rPr lang="en-US" sz="1400" b="1" cap="none" spc="0" dirty="0">
                          <a:solidFill>
                            <a:schemeClr val="tx1"/>
                          </a:solidFill>
                        </a:rPr>
                        <a:t>Var Difficulty</a:t>
                      </a:r>
                    </a:p>
                  </a:txBody>
                  <a:tcPr marL="58060" marR="82943" marT="16589" marB="124414" anchor="b"/>
                </a:tc>
                <a:extLst>
                  <a:ext uri="{0D108BD9-81ED-4DB2-BD59-A6C34878D82A}">
                    <a16:rowId xmlns:a16="http://schemas.microsoft.com/office/drawing/2014/main" val="1596719197"/>
                  </a:ext>
                </a:extLst>
              </a:tr>
              <a:tr h="340065">
                <a:tc>
                  <a:txBody>
                    <a:bodyPr/>
                    <a:lstStyle/>
                    <a:p>
                      <a:pPr algn="ctr"/>
                      <a:r>
                        <a:rPr lang="en-US" sz="1100" cap="none" spc="0" dirty="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0</a:t>
                      </a:r>
                    </a:p>
                  </a:txBody>
                  <a:tcPr marL="58060" marR="82943" marT="16589" marB="124414"/>
                </a:tc>
                <a:tc>
                  <a:txBody>
                    <a:bodyPr/>
                    <a:lstStyle/>
                    <a:p>
                      <a:pPr algn="ctr"/>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a:solidFill>
                            <a:schemeClr val="tx1"/>
                          </a:solidFill>
                        </a:rPr>
                        <a:t>0</a:t>
                      </a:r>
                    </a:p>
                  </a:txBody>
                  <a:tcPr marL="58060" marR="82943" marT="16589" marB="124414"/>
                </a:tc>
                <a:tc>
                  <a:txBody>
                    <a:bodyPr/>
                    <a:lstStyle/>
                    <a:p>
                      <a:pPr algn="ctr"/>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a:solidFill>
                            <a:schemeClr val="tx1"/>
                          </a:solidFill>
                        </a:rPr>
                        <a:t>0</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spTree>
    <p:extLst>
      <p:ext uri="{BB962C8B-B14F-4D97-AF65-F5344CB8AC3E}">
        <p14:creationId xmlns:p14="http://schemas.microsoft.com/office/powerpoint/2010/main" val="2254673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6130-1498-1E40-9358-F96FF67F692B}"/>
              </a:ext>
            </a:extLst>
          </p:cNvPr>
          <p:cNvSpPr>
            <a:spLocks noGrp="1"/>
          </p:cNvSpPr>
          <p:nvPr>
            <p:ph type="title"/>
          </p:nvPr>
        </p:nvSpPr>
        <p:spPr/>
        <p:txBody>
          <a:bodyPr>
            <a:normAutofit fontScale="90000"/>
          </a:bodyPr>
          <a:lstStyle/>
          <a:p>
            <a:r>
              <a:rPr lang="en-US"/>
              <a:t>Dummy Coding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E61350-144C-144C-88DF-E91E8740C46E}"/>
                  </a:ext>
                </a:extLst>
              </p:cNvPr>
              <p:cNvSpPr>
                <a:spLocks noGrp="1"/>
              </p:cNvSpPr>
              <p:nvPr>
                <p:ph idx="4294967295"/>
              </p:nvPr>
            </p:nvSpPr>
            <p:spPr>
              <a:xfrm>
                <a:off x="4945078" y="1327158"/>
                <a:ext cx="3578225" cy="3290887"/>
              </a:xfrm>
            </p:spPr>
            <p:txBody>
              <a:bodyPr>
                <a:normAutofit/>
              </a:bodyPr>
              <a:lstStyle/>
              <a:p>
                <a:r>
                  <a:rPr lang="en-US" dirty="0"/>
                  <a:t>The intercept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is the mean of y for all conditions when they are 0 (i.e., Low--easy)</a:t>
                </a:r>
              </a:p>
              <a:p>
                <a:r>
                  <a:rPr lang="en-US" dirty="0"/>
                  <a:t>The slope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dirty="0"/>
                  <a:t> is the difference between High and Low Attention for the easy task</a:t>
                </a:r>
              </a:p>
              <a:p>
                <a:r>
                  <a:rPr lang="en-US" dirty="0"/>
                  <a:t>The slope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2</m:t>
                        </m:r>
                      </m:sub>
                    </m:sSub>
                  </m:oMath>
                </a14:m>
                <a:r>
                  <a:rPr lang="en-US" dirty="0"/>
                  <a:t> is the difference between the easy and difficult task for low attention  </a:t>
                </a:r>
              </a:p>
              <a:p>
                <a:r>
                  <a:rPr lang="en-US" dirty="0"/>
                  <a:t>The slope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3</m:t>
                        </m:r>
                      </m:sub>
                    </m:sSub>
                  </m:oMath>
                </a14:m>
                <a:r>
                  <a:rPr lang="en-US" dirty="0"/>
                  <a:t> is the interaction</a:t>
                </a:r>
              </a:p>
              <a:p>
                <a:endParaRPr lang="en-US" dirty="0"/>
              </a:p>
            </p:txBody>
          </p:sp>
        </mc:Choice>
        <mc:Fallback xmlns="">
          <p:sp>
            <p:nvSpPr>
              <p:cNvPr id="3" name="Content Placeholder 2">
                <a:extLst>
                  <a:ext uri="{FF2B5EF4-FFF2-40B4-BE49-F238E27FC236}">
                    <a16:creationId xmlns:a16="http://schemas.microsoft.com/office/drawing/2014/main" id="{F7E61350-144C-144C-88DF-E91E8740C46E}"/>
                  </a:ext>
                </a:extLst>
              </p:cNvPr>
              <p:cNvSpPr>
                <a:spLocks noGrp="1" noRot="1" noChangeAspect="1" noMove="1" noResize="1" noEditPoints="1" noAdjustHandles="1" noChangeArrowheads="1" noChangeShapeType="1" noTextEdit="1"/>
              </p:cNvSpPr>
              <p:nvPr>
                <p:ph idx="4294967295"/>
              </p:nvPr>
            </p:nvSpPr>
            <p:spPr>
              <a:xfrm>
                <a:off x="4945078" y="1327158"/>
                <a:ext cx="3578225" cy="3290887"/>
              </a:xfrm>
              <a:blipFill>
                <a:blip r:embed="rId2"/>
                <a:stretch>
                  <a:fillRect r="-1060"/>
                </a:stretch>
              </a:blipFill>
            </p:spPr>
            <p:txBody>
              <a:bodyPr/>
              <a:lstStyle/>
              <a:p>
                <a:r>
                  <a:rPr lang="en-US">
                    <a:noFill/>
                  </a:rPr>
                  <a:t> </a:t>
                </a:r>
              </a:p>
            </p:txBody>
          </p:sp>
        </mc:Fallback>
      </mc:AlternateContent>
      <p:graphicFrame>
        <p:nvGraphicFramePr>
          <p:cNvPr id="4" name="Table 4">
            <a:extLst>
              <a:ext uri="{FF2B5EF4-FFF2-40B4-BE49-F238E27FC236}">
                <a16:creationId xmlns:a16="http://schemas.microsoft.com/office/drawing/2014/main" id="{3A77D289-0B56-2846-BA82-512CB9ADDFE4}"/>
              </a:ext>
            </a:extLst>
          </p:cNvPr>
          <p:cNvGraphicFramePr>
            <a:graphicFrameLocks noGrp="1"/>
          </p:cNvGraphicFramePr>
          <p:nvPr>
            <p:extLst>
              <p:ext uri="{D42A27DB-BD31-4B8C-83A1-F6EECF244321}">
                <p14:modId xmlns:p14="http://schemas.microsoft.com/office/powerpoint/2010/main" val="324539073"/>
              </p:ext>
            </p:extLst>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pPr algn="ctr"/>
                      <a:endParaRPr lang="en-US" sz="1400" b="1" cap="none" spc="0" dirty="0">
                        <a:solidFill>
                          <a:schemeClr val="tx1"/>
                        </a:solidFill>
                      </a:endParaRPr>
                    </a:p>
                    <a:p>
                      <a:pPr algn="ctr"/>
                      <a:r>
                        <a:rPr lang="en-US" sz="1400" b="1" cap="none" spc="0" dirty="0">
                          <a:solidFill>
                            <a:schemeClr val="tx1"/>
                          </a:solidFill>
                        </a:rPr>
                        <a:t>Attention (X1)</a:t>
                      </a:r>
                    </a:p>
                  </a:txBody>
                  <a:tcPr marL="58060" marR="82943" marT="16589" marB="124414" anchor="b"/>
                </a:tc>
                <a:tc>
                  <a:txBody>
                    <a:bodyPr/>
                    <a:lstStyle/>
                    <a:p>
                      <a:pPr algn="ctr"/>
                      <a:r>
                        <a:rPr lang="en-US" sz="1400" b="1" cap="none" spc="0" dirty="0">
                          <a:solidFill>
                            <a:schemeClr val="tx1"/>
                          </a:solidFill>
                        </a:rPr>
                        <a:t>Difficulty</a:t>
                      </a:r>
                    </a:p>
                    <a:p>
                      <a:pPr algn="ctr"/>
                      <a:r>
                        <a:rPr lang="en-US" sz="1400" b="1" cap="none" spc="0" dirty="0">
                          <a:solidFill>
                            <a:schemeClr val="tx1"/>
                          </a:solidFill>
                        </a:rPr>
                        <a:t>(X2)</a:t>
                      </a:r>
                    </a:p>
                  </a:txBody>
                  <a:tcPr marL="58060" marR="82943" marT="16589" marB="124414" anchor="b"/>
                </a:tc>
                <a:tc>
                  <a:txBody>
                    <a:bodyPr/>
                    <a:lstStyle/>
                    <a:p>
                      <a:pPr algn="ctr"/>
                      <a:r>
                        <a:rPr lang="en-US" sz="1400" b="1" cap="none" spc="0" dirty="0">
                          <a:solidFill>
                            <a:schemeClr val="tx1"/>
                          </a:solidFill>
                        </a:rPr>
                        <a:t>Var Attention</a:t>
                      </a:r>
                    </a:p>
                  </a:txBody>
                  <a:tcPr marL="58060" marR="82943" marT="16589" marB="124414" anchor="b"/>
                </a:tc>
                <a:tc>
                  <a:txBody>
                    <a:bodyPr/>
                    <a:lstStyle/>
                    <a:p>
                      <a:pPr algn="ctr"/>
                      <a:r>
                        <a:rPr lang="en-US" sz="1400" b="1" cap="none" spc="0" dirty="0">
                          <a:solidFill>
                            <a:schemeClr val="tx1"/>
                          </a:solidFill>
                        </a:rPr>
                        <a:t>Var Difficulty</a:t>
                      </a:r>
                    </a:p>
                  </a:txBody>
                  <a:tcPr marL="58060" marR="82943" marT="16589" marB="124414" anchor="b"/>
                </a:tc>
                <a:extLst>
                  <a:ext uri="{0D108BD9-81ED-4DB2-BD59-A6C34878D82A}">
                    <a16:rowId xmlns:a16="http://schemas.microsoft.com/office/drawing/2014/main" val="1596719197"/>
                  </a:ext>
                </a:extLst>
              </a:tr>
              <a:tr h="340065">
                <a:tc>
                  <a:txBody>
                    <a:bodyPr/>
                    <a:lstStyle/>
                    <a:p>
                      <a:pPr algn="ctr"/>
                      <a:r>
                        <a:rPr lang="en-US" sz="1100" cap="none" spc="0" dirty="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0</a:t>
                      </a:r>
                    </a:p>
                  </a:txBody>
                  <a:tcPr marL="58060" marR="82943" marT="16589" marB="124414"/>
                </a:tc>
                <a:tc>
                  <a:txBody>
                    <a:bodyPr/>
                    <a:lstStyle/>
                    <a:p>
                      <a:pPr algn="ctr"/>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0</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FD169A4-6C95-304F-9CB2-E9AB03CEBE18}"/>
                  </a:ext>
                </a:extLst>
              </p:cNvPr>
              <p:cNvSpPr txBox="1"/>
              <p:nvPr/>
            </p:nvSpPr>
            <p:spPr>
              <a:xfrm>
                <a:off x="446057" y="4410296"/>
                <a:ext cx="4499021" cy="4154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latin typeface="Cambria Math" panose="02040503050406030204" pitchFamily="18" charset="0"/>
                        </a:rPr>
                        <m:t>𝑦</m:t>
                      </m:r>
                      <m:r>
                        <a:rPr lang="en-US" sz="2100" i="1" smtClean="0">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1+</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2+</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ea typeface="Cambria Math" panose="02040503050406030204" pitchFamily="18" charset="0"/>
                        </a:rPr>
                        <m:t>1∗</m:t>
                      </m:r>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2</m:t>
                      </m:r>
                    </m:oMath>
                  </m:oMathPara>
                </a14:m>
                <a:endParaRPr lang="en-US" sz="1050" dirty="0"/>
              </a:p>
            </p:txBody>
          </p:sp>
        </mc:Choice>
        <mc:Fallback xmlns="">
          <p:sp>
            <p:nvSpPr>
              <p:cNvPr id="5" name="TextBox 4">
                <a:extLst>
                  <a:ext uri="{FF2B5EF4-FFF2-40B4-BE49-F238E27FC236}">
                    <a16:creationId xmlns:a16="http://schemas.microsoft.com/office/drawing/2014/main" id="{FFD169A4-6C95-304F-9CB2-E9AB03CEBE18}"/>
                  </a:ext>
                </a:extLst>
              </p:cNvPr>
              <p:cNvSpPr txBox="1">
                <a:spLocks noRot="1" noChangeAspect="1" noMove="1" noResize="1" noEditPoints="1" noAdjustHandles="1" noChangeArrowheads="1" noChangeShapeType="1" noTextEdit="1"/>
              </p:cNvSpPr>
              <p:nvPr/>
            </p:nvSpPr>
            <p:spPr>
              <a:xfrm>
                <a:off x="446057" y="4410296"/>
                <a:ext cx="4499021" cy="415498"/>
              </a:xfrm>
              <a:prstGeom prst="rect">
                <a:avLst/>
              </a:prstGeom>
              <a:blipFill>
                <a:blip r:embed="rId3"/>
                <a:stretch>
                  <a:fillRect b="-17647"/>
                </a:stretch>
              </a:blipFill>
            </p:spPr>
            <p:txBody>
              <a:bodyPr/>
              <a:lstStyle/>
              <a:p>
                <a:r>
                  <a:rPr lang="en-US">
                    <a:noFill/>
                  </a:rPr>
                  <a:t> </a:t>
                </a:r>
              </a:p>
            </p:txBody>
          </p:sp>
        </mc:Fallback>
      </mc:AlternateContent>
    </p:spTree>
    <p:extLst>
      <p:ext uri="{BB962C8B-B14F-4D97-AF65-F5344CB8AC3E}">
        <p14:creationId xmlns:p14="http://schemas.microsoft.com/office/powerpoint/2010/main" val="2780808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6130-1498-1E40-9358-F96FF67F692B}"/>
              </a:ext>
            </a:extLst>
          </p:cNvPr>
          <p:cNvSpPr>
            <a:spLocks noGrp="1"/>
          </p:cNvSpPr>
          <p:nvPr>
            <p:ph type="title"/>
          </p:nvPr>
        </p:nvSpPr>
        <p:spPr/>
        <p:txBody>
          <a:bodyPr>
            <a:normAutofit fontScale="90000"/>
          </a:bodyPr>
          <a:lstStyle/>
          <a:p>
            <a:r>
              <a:rPr lang="en-US"/>
              <a:t>Dummy Coding</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1F02581-00E0-5E45-8A0C-CC04087B1935}"/>
                  </a:ext>
                </a:extLst>
              </p:cNvPr>
              <p:cNvSpPr txBox="1"/>
              <p:nvPr/>
            </p:nvSpPr>
            <p:spPr>
              <a:xfrm>
                <a:off x="572494" y="1087710"/>
                <a:ext cx="8682824" cy="415498"/>
              </a:xfrm>
              <a:prstGeom prst="rect">
                <a:avLst/>
              </a:prstGeom>
              <a:noFill/>
            </p:spPr>
            <p:txBody>
              <a:bodyPr wrap="square" rtlCol="0">
                <a:spAutoFit/>
              </a:bodyPr>
              <a:lstStyle/>
              <a:p>
                <a:r>
                  <a:rPr lang="en-US" sz="2100" dirty="0"/>
                  <a:t>Our regression model: </a:t>
                </a:r>
                <a14:m>
                  <m:oMath xmlns:m="http://schemas.openxmlformats.org/officeDocument/2006/math">
                    <m:r>
                      <a:rPr lang="en-US" sz="2100" b="1" i="1">
                        <a:latin typeface="Cambria Math" panose="02040503050406030204" pitchFamily="18" charset="0"/>
                      </a:rPr>
                      <m:t>𝒚</m:t>
                    </m:r>
                    <m:r>
                      <a:rPr lang="en-US" sz="2100" b="1" i="1">
                        <a:latin typeface="Cambria Math" panose="02040503050406030204" pitchFamily="18" charset="0"/>
                      </a:rPr>
                      <m:t>= </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rPr>
                          <m:t>𝟎</m:t>
                        </m:r>
                      </m:sub>
                    </m:sSub>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𝟏</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𝟏</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𝟐</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𝟐</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𝟑</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𝟐</m:t>
                    </m:r>
                  </m:oMath>
                </a14:m>
                <a:endParaRPr lang="en-US" sz="1050" b="1" dirty="0"/>
              </a:p>
            </p:txBody>
          </p:sp>
        </mc:Choice>
        <mc:Fallback xmlns="">
          <p:sp>
            <p:nvSpPr>
              <p:cNvPr id="6" name="TextBox 5">
                <a:extLst>
                  <a:ext uri="{FF2B5EF4-FFF2-40B4-BE49-F238E27FC236}">
                    <a16:creationId xmlns:a16="http://schemas.microsoft.com/office/drawing/2014/main" id="{F1F02581-00E0-5E45-8A0C-CC04087B1935}"/>
                  </a:ext>
                </a:extLst>
              </p:cNvPr>
              <p:cNvSpPr txBox="1">
                <a:spLocks noRot="1" noChangeAspect="1" noMove="1" noResize="1" noEditPoints="1" noAdjustHandles="1" noChangeArrowheads="1" noChangeShapeType="1" noTextEdit="1"/>
              </p:cNvSpPr>
              <p:nvPr/>
            </p:nvSpPr>
            <p:spPr>
              <a:xfrm>
                <a:off x="572494" y="1087710"/>
                <a:ext cx="8682824" cy="415498"/>
              </a:xfrm>
              <a:prstGeom prst="rect">
                <a:avLst/>
              </a:prstGeom>
              <a:blipFill>
                <a:blip r:embed="rId2"/>
                <a:stretch>
                  <a:fillRect l="-877" t="-8824" b="-26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2990A4-B232-4543-A307-1A3D53A0B8A0}"/>
                  </a:ext>
                </a:extLst>
              </p:cNvPr>
              <p:cNvSpPr txBox="1"/>
              <p:nvPr/>
            </p:nvSpPr>
            <p:spPr>
              <a:xfrm>
                <a:off x="471959" y="1660410"/>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1" i="1">
                          <a:latin typeface="Cambria Math" panose="02040503050406030204" pitchFamily="18" charset="0"/>
                        </a:rPr>
                        <m:t>𝟎</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1" i="1">
                          <a:latin typeface="Cambria Math" panose="02040503050406030204" pitchFamily="18" charset="0"/>
                        </a:rPr>
                        <m:t>𝟎</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1" i="1">
                          <a:latin typeface="Cambria Math" panose="02040503050406030204" pitchFamily="18" charset="0"/>
                          <a:ea typeface="Cambria Math" panose="02040503050406030204" pitchFamily="18" charset="0"/>
                        </a:rPr>
                        <m:t>𝟎</m:t>
                      </m:r>
                      <m:r>
                        <a:rPr lang="en-US" sz="2100" i="1">
                          <a:latin typeface="Cambria Math" panose="02040503050406030204" pitchFamily="18" charset="0"/>
                          <a:ea typeface="Cambria Math" panose="02040503050406030204" pitchFamily="18" charset="0"/>
                        </a:rPr>
                        <m:t>∗</m:t>
                      </m:r>
                      <m:r>
                        <a:rPr lang="en-US" sz="2100" b="1" i="1">
                          <a:latin typeface="Cambria Math" panose="02040503050406030204" pitchFamily="18" charset="0"/>
                        </a:rPr>
                        <m:t>𝟎</m:t>
                      </m:r>
                    </m:oMath>
                  </m:oMathPara>
                </a14:m>
                <a:endParaRPr lang="en-US" sz="2100" b="1" dirty="0"/>
              </a:p>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oMath>
                  </m:oMathPara>
                </a14:m>
                <a:endParaRPr lang="en-US" sz="2100" dirty="0"/>
              </a:p>
            </p:txBody>
          </p:sp>
        </mc:Choice>
        <mc:Fallback xmlns="">
          <p:sp>
            <p:nvSpPr>
              <p:cNvPr id="7" name="TextBox 6">
                <a:extLst>
                  <a:ext uri="{FF2B5EF4-FFF2-40B4-BE49-F238E27FC236}">
                    <a16:creationId xmlns:a16="http://schemas.microsoft.com/office/drawing/2014/main" id="{6F2990A4-B232-4543-A307-1A3D53A0B8A0}"/>
                  </a:ext>
                </a:extLst>
              </p:cNvPr>
              <p:cNvSpPr txBox="1">
                <a:spLocks noRot="1" noChangeAspect="1" noMove="1" noResize="1" noEditPoints="1" noAdjustHandles="1" noChangeArrowheads="1" noChangeShapeType="1" noTextEdit="1"/>
              </p:cNvSpPr>
              <p:nvPr/>
            </p:nvSpPr>
            <p:spPr>
              <a:xfrm>
                <a:off x="471959" y="1660410"/>
                <a:ext cx="7431638" cy="738664"/>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5AD79E6-A565-364C-AD08-EE978CBA4701}"/>
                  </a:ext>
                </a:extLst>
              </p:cNvPr>
              <p:cNvSpPr txBox="1"/>
              <p:nvPr/>
            </p:nvSpPr>
            <p:spPr>
              <a:xfrm>
                <a:off x="471959" y="2470816"/>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1" i="1">
                          <a:latin typeface="Cambria Math" panose="02040503050406030204" pitchFamily="18" charset="0"/>
                          <a:ea typeface="Cambria Math" panose="02040503050406030204" pitchFamily="18" charset="0"/>
                        </a:rPr>
                        <m:t>𝟏</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1" i="1">
                          <a:latin typeface="Cambria Math" panose="02040503050406030204" pitchFamily="18" charset="0"/>
                        </a:rPr>
                        <m:t>𝟎</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1" i="1">
                          <a:latin typeface="Cambria Math" panose="02040503050406030204" pitchFamily="18" charset="0"/>
                          <a:ea typeface="Cambria Math" panose="02040503050406030204" pitchFamily="18" charset="0"/>
                        </a:rPr>
                        <m:t>𝟏</m:t>
                      </m:r>
                      <m:r>
                        <a:rPr lang="en-US" sz="2100" i="1">
                          <a:latin typeface="Cambria Math" panose="02040503050406030204" pitchFamily="18" charset="0"/>
                          <a:ea typeface="Cambria Math" panose="02040503050406030204" pitchFamily="18" charset="0"/>
                        </a:rPr>
                        <m:t>∗</m:t>
                      </m:r>
                      <m:r>
                        <a:rPr lang="en-US" sz="2100" b="1" i="1">
                          <a:latin typeface="Cambria Math" panose="02040503050406030204" pitchFamily="18" charset="0"/>
                        </a:rPr>
                        <m:t>𝟎</m:t>
                      </m:r>
                    </m:oMath>
                  </m:oMathPara>
                </a14:m>
                <a:endParaRPr lang="en-US" sz="2100" b="1" dirty="0"/>
              </a:p>
              <a:p>
                <a:pPr algn="ctr"/>
                <a14:m>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oMath>
                </a14:m>
                <a:r>
                  <a:rPr lang="en-US" sz="2100" dirty="0"/>
                  <a:t> </a:t>
                </a:r>
                <a14:m>
                  <m:oMath xmlns:m="http://schemas.openxmlformats.org/officeDocument/2006/math">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oMath>
                </a14:m>
                <a:endParaRPr lang="en-US" sz="2100" dirty="0"/>
              </a:p>
            </p:txBody>
          </p:sp>
        </mc:Choice>
        <mc:Fallback xmlns="">
          <p:sp>
            <p:nvSpPr>
              <p:cNvPr id="8" name="TextBox 7">
                <a:extLst>
                  <a:ext uri="{FF2B5EF4-FFF2-40B4-BE49-F238E27FC236}">
                    <a16:creationId xmlns:a16="http://schemas.microsoft.com/office/drawing/2014/main" id="{05AD79E6-A565-364C-AD08-EE978CBA4701}"/>
                  </a:ext>
                </a:extLst>
              </p:cNvPr>
              <p:cNvSpPr txBox="1">
                <a:spLocks noRot="1" noChangeAspect="1" noMove="1" noResize="1" noEditPoints="1" noAdjustHandles="1" noChangeArrowheads="1" noChangeShapeType="1" noTextEdit="1"/>
              </p:cNvSpPr>
              <p:nvPr/>
            </p:nvSpPr>
            <p:spPr>
              <a:xfrm>
                <a:off x="471959" y="2470816"/>
                <a:ext cx="7431638" cy="738664"/>
              </a:xfrm>
              <a:prstGeom prst="rect">
                <a:avLst/>
              </a:prstGeom>
              <a:blipFill>
                <a:blip r:embed="rId4"/>
                <a:stretch>
                  <a:fillRect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25A618-6DF9-5647-BBB8-EDF84692024D}"/>
                  </a:ext>
                </a:extLst>
              </p:cNvPr>
              <p:cNvSpPr txBox="1"/>
              <p:nvPr/>
            </p:nvSpPr>
            <p:spPr>
              <a:xfrm>
                <a:off x="553986" y="3281223"/>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1" i="1">
                          <a:latin typeface="Cambria Math" panose="02040503050406030204" pitchFamily="18" charset="0"/>
                          <a:ea typeface="Cambria Math" panose="02040503050406030204" pitchFamily="18" charset="0"/>
                        </a:rPr>
                        <m:t>𝟎</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1" i="1">
                          <a:latin typeface="Cambria Math" panose="02040503050406030204" pitchFamily="18" charset="0"/>
                          <a:ea typeface="Cambria Math" panose="02040503050406030204" pitchFamily="18" charset="0"/>
                        </a:rPr>
                        <m:t>𝟏</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1" i="1">
                          <a:latin typeface="Cambria Math" panose="02040503050406030204" pitchFamily="18" charset="0"/>
                          <a:ea typeface="Cambria Math" panose="02040503050406030204" pitchFamily="18" charset="0"/>
                        </a:rPr>
                        <m:t>𝟎</m:t>
                      </m:r>
                      <m:r>
                        <a:rPr lang="en-US" sz="2100" b="1"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oMath>
                  </m:oMathPara>
                </a14:m>
                <a:endParaRPr lang="en-US" sz="2100" b="1" dirty="0"/>
              </a:p>
              <a:p>
                <a:pPr algn="ctr"/>
                <a14:m>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oMath>
                </a14:m>
                <a:r>
                  <a:rPr lang="en-US" sz="2100" dirty="0"/>
                  <a:t> </a:t>
                </a:r>
                <a14:m>
                  <m:oMath xmlns:m="http://schemas.openxmlformats.org/officeDocument/2006/math">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oMath>
                </a14:m>
                <a:endParaRPr lang="en-US" sz="2100" dirty="0"/>
              </a:p>
            </p:txBody>
          </p:sp>
        </mc:Choice>
        <mc:Fallback xmlns="">
          <p:sp>
            <p:nvSpPr>
              <p:cNvPr id="9" name="TextBox 8">
                <a:extLst>
                  <a:ext uri="{FF2B5EF4-FFF2-40B4-BE49-F238E27FC236}">
                    <a16:creationId xmlns:a16="http://schemas.microsoft.com/office/drawing/2014/main" id="{F525A618-6DF9-5647-BBB8-EDF84692024D}"/>
                  </a:ext>
                </a:extLst>
              </p:cNvPr>
              <p:cNvSpPr txBox="1">
                <a:spLocks noRot="1" noChangeAspect="1" noMove="1" noResize="1" noEditPoints="1" noAdjustHandles="1" noChangeArrowheads="1" noChangeShapeType="1" noTextEdit="1"/>
              </p:cNvSpPr>
              <p:nvPr/>
            </p:nvSpPr>
            <p:spPr>
              <a:xfrm>
                <a:off x="553986" y="3281223"/>
                <a:ext cx="7431638" cy="738664"/>
              </a:xfrm>
              <a:prstGeom prst="rect">
                <a:avLst/>
              </a:prstGeom>
              <a:blipFill>
                <a:blip r:embed="rId5"/>
                <a:stretch>
                  <a:fillRect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C2306B0-BABB-4C4B-A492-28AA35228CF5}"/>
                  </a:ext>
                </a:extLst>
              </p:cNvPr>
              <p:cNvSpPr txBox="1"/>
              <p:nvPr/>
            </p:nvSpPr>
            <p:spPr>
              <a:xfrm>
                <a:off x="538462" y="4148091"/>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1" i="1">
                          <a:latin typeface="Cambria Math" panose="02040503050406030204" pitchFamily="18" charset="0"/>
                          <a:ea typeface="Cambria Math" panose="02040503050406030204" pitchFamily="18" charset="0"/>
                        </a:rPr>
                        <m:t>𝟏</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1" i="1">
                          <a:latin typeface="Cambria Math" panose="02040503050406030204" pitchFamily="18" charset="0"/>
                          <a:ea typeface="Cambria Math" panose="02040503050406030204" pitchFamily="18" charset="0"/>
                        </a:rPr>
                        <m:t>𝟏</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oMath>
                  </m:oMathPara>
                </a14:m>
                <a:endParaRPr lang="en-US" sz="2100" b="1" dirty="0"/>
              </a:p>
              <a:p>
                <a:pPr algn="ctr"/>
                <a14:m>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oMath>
                </a14:m>
                <a:r>
                  <a:rPr lang="en-US" sz="2100" dirty="0"/>
                  <a:t> </a:t>
                </a:r>
                <a14:m>
                  <m:oMath xmlns:m="http://schemas.openxmlformats.org/officeDocument/2006/math">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oMath>
                </a14:m>
                <a:endParaRPr lang="en-US" sz="2100" dirty="0"/>
              </a:p>
            </p:txBody>
          </p:sp>
        </mc:Choice>
        <mc:Fallback xmlns="">
          <p:sp>
            <p:nvSpPr>
              <p:cNvPr id="10" name="TextBox 9">
                <a:extLst>
                  <a:ext uri="{FF2B5EF4-FFF2-40B4-BE49-F238E27FC236}">
                    <a16:creationId xmlns:a16="http://schemas.microsoft.com/office/drawing/2014/main" id="{6C2306B0-BABB-4C4B-A492-28AA35228CF5}"/>
                  </a:ext>
                </a:extLst>
              </p:cNvPr>
              <p:cNvSpPr txBox="1">
                <a:spLocks noRot="1" noChangeAspect="1" noMove="1" noResize="1" noEditPoints="1" noAdjustHandles="1" noChangeArrowheads="1" noChangeShapeType="1" noTextEdit="1"/>
              </p:cNvSpPr>
              <p:nvPr/>
            </p:nvSpPr>
            <p:spPr>
              <a:xfrm>
                <a:off x="538462" y="4148091"/>
                <a:ext cx="7431638" cy="738664"/>
              </a:xfrm>
              <a:prstGeom prst="rect">
                <a:avLst/>
              </a:prstGeom>
              <a:blipFill>
                <a:blip r:embed="rId6"/>
                <a:stretch>
                  <a:fillRect b="-11864"/>
                </a:stretch>
              </a:blipFill>
            </p:spPr>
            <p:txBody>
              <a:bodyPr/>
              <a:lstStyle/>
              <a:p>
                <a:r>
                  <a:rPr lang="en-US">
                    <a:noFill/>
                  </a:rPr>
                  <a:t> </a:t>
                </a:r>
              </a:p>
            </p:txBody>
          </p:sp>
        </mc:Fallback>
      </mc:AlternateContent>
    </p:spTree>
    <p:extLst>
      <p:ext uri="{BB962C8B-B14F-4D97-AF65-F5344CB8AC3E}">
        <p14:creationId xmlns:p14="http://schemas.microsoft.com/office/powerpoint/2010/main" val="1646981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9" grpId="0"/>
      <p:bldP spid="9" grpId="1"/>
      <p:bldP spid="10" grpId="0"/>
      <p:bldP spid="10"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22495" y="2032892"/>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is one of the ultimate goals of a model?</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14206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6130-1498-1E40-9358-F96FF67F692B}"/>
              </a:ext>
            </a:extLst>
          </p:cNvPr>
          <p:cNvSpPr>
            <a:spLocks noGrp="1"/>
          </p:cNvSpPr>
          <p:nvPr>
            <p:ph type="title"/>
          </p:nvPr>
        </p:nvSpPr>
        <p:spPr/>
        <p:txBody>
          <a:bodyPr>
            <a:normAutofit fontScale="90000"/>
          </a:bodyPr>
          <a:lstStyle/>
          <a:p>
            <a:r>
              <a:rPr lang="en-US"/>
              <a:t>Dummy Coding</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1F02581-00E0-5E45-8A0C-CC04087B1935}"/>
                  </a:ext>
                </a:extLst>
              </p:cNvPr>
              <p:cNvSpPr txBox="1"/>
              <p:nvPr/>
            </p:nvSpPr>
            <p:spPr>
              <a:xfrm>
                <a:off x="572494" y="1087710"/>
                <a:ext cx="8682824" cy="415498"/>
              </a:xfrm>
              <a:prstGeom prst="rect">
                <a:avLst/>
              </a:prstGeom>
              <a:noFill/>
            </p:spPr>
            <p:txBody>
              <a:bodyPr wrap="square" rtlCol="0">
                <a:spAutoFit/>
              </a:bodyPr>
              <a:lstStyle/>
              <a:p>
                <a:r>
                  <a:rPr lang="en-US" sz="2100" dirty="0"/>
                  <a:t>Our regression model: </a:t>
                </a:r>
                <a14:m>
                  <m:oMath xmlns:m="http://schemas.openxmlformats.org/officeDocument/2006/math">
                    <m:r>
                      <a:rPr lang="en-US" sz="2100" b="1" i="1">
                        <a:latin typeface="Cambria Math" panose="02040503050406030204" pitchFamily="18" charset="0"/>
                      </a:rPr>
                      <m:t>𝒚</m:t>
                    </m:r>
                    <m:r>
                      <a:rPr lang="en-US" sz="2100" b="1" i="1">
                        <a:latin typeface="Cambria Math" panose="02040503050406030204" pitchFamily="18" charset="0"/>
                      </a:rPr>
                      <m:t>= </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rPr>
                          <m:t>𝟎</m:t>
                        </m:r>
                      </m:sub>
                    </m:sSub>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𝟏</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𝟏</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𝟐</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𝟐</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𝟑</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𝟐</m:t>
                    </m:r>
                  </m:oMath>
                </a14:m>
                <a:endParaRPr lang="en-US" sz="1050" b="1" dirty="0"/>
              </a:p>
            </p:txBody>
          </p:sp>
        </mc:Choice>
        <mc:Fallback xmlns="">
          <p:sp>
            <p:nvSpPr>
              <p:cNvPr id="6" name="TextBox 5">
                <a:extLst>
                  <a:ext uri="{FF2B5EF4-FFF2-40B4-BE49-F238E27FC236}">
                    <a16:creationId xmlns:a16="http://schemas.microsoft.com/office/drawing/2014/main" id="{F1F02581-00E0-5E45-8A0C-CC04087B1935}"/>
                  </a:ext>
                </a:extLst>
              </p:cNvPr>
              <p:cNvSpPr txBox="1">
                <a:spLocks noRot="1" noChangeAspect="1" noMove="1" noResize="1" noEditPoints="1" noAdjustHandles="1" noChangeArrowheads="1" noChangeShapeType="1" noTextEdit="1"/>
              </p:cNvSpPr>
              <p:nvPr/>
            </p:nvSpPr>
            <p:spPr>
              <a:xfrm>
                <a:off x="572494" y="1087710"/>
                <a:ext cx="8682824" cy="415498"/>
              </a:xfrm>
              <a:prstGeom prst="rect">
                <a:avLst/>
              </a:prstGeom>
              <a:blipFill>
                <a:blip r:embed="rId2"/>
                <a:stretch>
                  <a:fillRect l="-877" t="-8824" b="-26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2990A4-B232-4543-A307-1A3D53A0B8A0}"/>
                  </a:ext>
                </a:extLst>
              </p:cNvPr>
              <p:cNvSpPr txBox="1"/>
              <p:nvPr/>
            </p:nvSpPr>
            <p:spPr>
              <a:xfrm>
                <a:off x="471959" y="1660410"/>
                <a:ext cx="7431638" cy="738664"/>
              </a:xfrm>
              <a:prstGeom prst="rect">
                <a:avLst/>
              </a:prstGeom>
              <a:noFill/>
            </p:spPr>
            <p:txBody>
              <a:bodyPr wrap="square" rtlCol="0">
                <a:spAutoFit/>
              </a:bodyPr>
              <a:lstStyle/>
              <a:p>
                <a:pPr algn="ctr"/>
                <a14:m>
                  <m:oMath xmlns:m="http://schemas.openxmlformats.org/officeDocument/2006/math">
                    <m:r>
                      <a:rPr lang="en-US" sz="2100" b="0" i="1" smtClean="0">
                        <a:latin typeface="Cambria Math" panose="02040503050406030204" pitchFamily="18" charset="0"/>
                      </a:rPr>
                      <m:t>𝑋</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1,0</m:t>
                        </m:r>
                      </m:e>
                    </m:d>
                    <m:r>
                      <a:rPr lang="en-US" sz="2100" b="0" i="1" smtClean="0">
                        <a:latin typeface="Cambria Math" panose="02040503050406030204" pitchFamily="18" charset="0"/>
                      </a:rPr>
                      <m:t>− </m:t>
                    </m:r>
                    <m:r>
                      <m:rPr>
                        <m:sty m:val="p"/>
                      </m:rPr>
                      <a:rPr lang="en-US" sz="2100" i="1" smtClean="0">
                        <a:latin typeface="Cambria Math" panose="02040503050406030204" pitchFamily="18" charset="0"/>
                      </a:rPr>
                      <m:t>X</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0,0</m:t>
                        </m:r>
                      </m:e>
                    </m:d>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1</m:t>
                    </m:r>
                    <m:r>
                      <a:rPr lang="en-US" sz="2100" i="1" smtClean="0">
                        <a:latin typeface="Cambria Math" panose="02040503050406030204" pitchFamily="18" charset="0"/>
                      </a:rPr>
                      <m:t>−</m:t>
                    </m:r>
                  </m:oMath>
                </a14:m>
                <a:r>
                  <a:rPr lang="en-US" sz="2100" dirty="0"/>
                  <a:t> </a:t>
                </a:r>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oMath>
                </a14:m>
                <a:endParaRPr lang="en-US" sz="21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𝑋</m:t>
                      </m:r>
                      <m:d>
                        <m:dPr>
                          <m:ctrlPr>
                            <a:rPr lang="en-US" sz="2100" i="1">
                              <a:latin typeface="Cambria Math" panose="02040503050406030204" pitchFamily="18" charset="0"/>
                            </a:rPr>
                          </m:ctrlPr>
                        </m:dPr>
                        <m:e>
                          <m:r>
                            <a:rPr lang="en-US" sz="2100" i="1">
                              <a:latin typeface="Cambria Math" panose="02040503050406030204" pitchFamily="18" charset="0"/>
                            </a:rPr>
                            <m:t>1,0</m:t>
                          </m:r>
                        </m:e>
                      </m:d>
                      <m:r>
                        <a:rPr lang="en-US" sz="2100" i="1">
                          <a:latin typeface="Cambria Math" panose="02040503050406030204" pitchFamily="18" charset="0"/>
                        </a:rPr>
                        <m:t>− </m:t>
                      </m:r>
                      <m:r>
                        <m:rPr>
                          <m:sty m:val="p"/>
                        </m:rPr>
                        <a:rPr lang="en-US" sz="2100" i="1">
                          <a:latin typeface="Cambria Math" panose="02040503050406030204" pitchFamily="18" charset="0"/>
                        </a:rPr>
                        <m:t>X</m:t>
                      </m:r>
                      <m:d>
                        <m:dPr>
                          <m:ctrlPr>
                            <a:rPr lang="en-US" sz="2100" i="1">
                              <a:latin typeface="Cambria Math" panose="02040503050406030204" pitchFamily="18" charset="0"/>
                            </a:rPr>
                          </m:ctrlPr>
                        </m:dPr>
                        <m:e>
                          <m:r>
                            <a:rPr lang="en-US" sz="2100" i="1">
                              <a:latin typeface="Cambria Math" panose="02040503050406030204" pitchFamily="18" charset="0"/>
                            </a:rPr>
                            <m:t>0,0</m:t>
                          </m:r>
                        </m:e>
                      </m:d>
                      <m:r>
                        <a:rPr lang="en-US" sz="2100" i="1">
                          <a:latin typeface="Cambria Math" panose="02040503050406030204" pitchFamily="18" charset="0"/>
                        </a:rPr>
                        <m:t> =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b="0" i="1" smtClean="0">
                              <a:latin typeface="Cambria Math" panose="02040503050406030204" pitchFamily="18" charset="0"/>
                              <a:ea typeface="Cambria Math" panose="02040503050406030204" pitchFamily="18" charset="0"/>
                            </a:rPr>
                            <m:t>1</m:t>
                          </m:r>
                        </m:sub>
                      </m:sSub>
                    </m:oMath>
                  </m:oMathPara>
                </a14:m>
                <a:endParaRPr lang="en-US" sz="2100" dirty="0"/>
              </a:p>
            </p:txBody>
          </p:sp>
        </mc:Choice>
        <mc:Fallback xmlns="">
          <p:sp>
            <p:nvSpPr>
              <p:cNvPr id="7" name="TextBox 6">
                <a:extLst>
                  <a:ext uri="{FF2B5EF4-FFF2-40B4-BE49-F238E27FC236}">
                    <a16:creationId xmlns:a16="http://schemas.microsoft.com/office/drawing/2014/main" id="{6F2990A4-B232-4543-A307-1A3D53A0B8A0}"/>
                  </a:ext>
                </a:extLst>
              </p:cNvPr>
              <p:cNvSpPr txBox="1">
                <a:spLocks noRot="1" noChangeAspect="1" noMove="1" noResize="1" noEditPoints="1" noAdjustHandles="1" noChangeArrowheads="1" noChangeShapeType="1" noTextEdit="1"/>
              </p:cNvSpPr>
              <p:nvPr/>
            </p:nvSpPr>
            <p:spPr>
              <a:xfrm>
                <a:off x="471959" y="1660410"/>
                <a:ext cx="7431638" cy="738664"/>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25A618-6DF9-5647-BBB8-EDF84692024D}"/>
                  </a:ext>
                </a:extLst>
              </p:cNvPr>
              <p:cNvSpPr txBox="1"/>
              <p:nvPr/>
            </p:nvSpPr>
            <p:spPr>
              <a:xfrm>
                <a:off x="553986" y="3281223"/>
                <a:ext cx="7431638" cy="13849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latin typeface="Cambria Math" panose="02040503050406030204" pitchFamily="18" charset="0"/>
                        </a:rPr>
                        <m:t>(</m:t>
                      </m:r>
                      <m:r>
                        <a:rPr lang="en-US" sz="2100" b="0" i="1" smtClean="0">
                          <a:latin typeface="Cambria Math" panose="02040503050406030204" pitchFamily="18" charset="0"/>
                        </a:rPr>
                        <m:t>𝑋</m:t>
                      </m:r>
                      <m:r>
                        <a:rPr lang="en-US" sz="2100" b="0" i="1" smtClean="0">
                          <a:latin typeface="Cambria Math" panose="02040503050406030204" pitchFamily="18" charset="0"/>
                        </a:rPr>
                        <m:t>(1,1) −</m:t>
                      </m:r>
                      <m:r>
                        <a:rPr lang="en-US" sz="2100" b="0" i="1" smtClean="0">
                          <a:latin typeface="Cambria Math" panose="02040503050406030204" pitchFamily="18" charset="0"/>
                        </a:rPr>
                        <m:t>𝑋</m:t>
                      </m:r>
                      <m:r>
                        <a:rPr lang="en-US" sz="2100" b="0" i="1" smtClean="0">
                          <a:latin typeface="Cambria Math" panose="02040503050406030204" pitchFamily="18" charset="0"/>
                        </a:rPr>
                        <m:t>(0,1))−(</m:t>
                      </m:r>
                      <m:r>
                        <a:rPr lang="en-US" sz="2100" b="0" i="1" smtClean="0">
                          <a:latin typeface="Cambria Math" panose="02040503050406030204" pitchFamily="18" charset="0"/>
                        </a:rPr>
                        <m:t>𝑋</m:t>
                      </m:r>
                      <m:r>
                        <a:rPr lang="en-US" sz="2100" b="0" i="1" smtClean="0">
                          <a:latin typeface="Cambria Math" panose="02040503050406030204" pitchFamily="18" charset="0"/>
                        </a:rPr>
                        <m:t>(1,0)−</m:t>
                      </m:r>
                      <m:r>
                        <a:rPr lang="en-US" sz="2100" b="0" i="1" smtClean="0">
                          <a:latin typeface="Cambria Math" panose="02040503050406030204" pitchFamily="18" charset="0"/>
                        </a:rPr>
                        <m:t>𝑋</m:t>
                      </m:r>
                      <m:r>
                        <a:rPr lang="en-US" sz="2100" b="0" i="1" smtClean="0">
                          <a:latin typeface="Cambria Math" panose="02040503050406030204" pitchFamily="18" charset="0"/>
                        </a:rPr>
                        <m:t>(0,0))</m:t>
                      </m:r>
                    </m:oMath>
                  </m:oMathPara>
                </a14:m>
                <a:endParaRPr lang="en-US" sz="2100" dirty="0"/>
              </a:p>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m:rPr>
                              <m:nor/>
                            </m:rPr>
                            <a:rPr lang="en-US" sz="2100" dirty="0"/>
                            <m:t> </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1</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1</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0" i="1" smtClean="0">
                              <a:latin typeface="Cambria Math" panose="02040503050406030204" pitchFamily="18" charset="0"/>
                              <a:ea typeface="Cambria Math" panose="02040503050406030204" pitchFamily="18" charset="0"/>
                            </a:rPr>
                            <m:t>1</m:t>
                          </m:r>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m:rPr>
                              <m:nor/>
                            </m:rPr>
                            <a:rPr lang="en-US" sz="2100" dirty="0"/>
                            <m:t> </m:t>
                          </m:r>
                          <m:r>
                            <a:rPr lang="en-US" sz="2100" i="1" dirty="0">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1</m:t>
                          </m:r>
                        </m:e>
                      </m:d>
                      <m:r>
                        <a:rPr lang="en-US" sz="2100" i="1">
                          <a:latin typeface="Cambria Math" panose="02040503050406030204" pitchFamily="18" charset="0"/>
                        </a:rPr>
                        <m:t>−</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m:rPr>
                              <m:nor/>
                            </m:rPr>
                            <a:rPr lang="en-US" sz="2100" dirty="0"/>
                            <m:t> </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1</m:t>
                          </m:r>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e>
                      </m:d>
                    </m:oMath>
                  </m:oMathPara>
                </a14:m>
                <a:endParaRPr lang="en-US" sz="2100" dirty="0"/>
              </a:p>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e>
                      </m:d>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rPr>
                        <m:t>)</m:t>
                      </m:r>
                    </m:oMath>
                  </m:oMathPara>
                </a14:m>
                <a:endParaRPr lang="en-US" sz="2100" dirty="0"/>
              </a:p>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oMath>
                  </m:oMathPara>
                </a14:m>
                <a:endParaRPr lang="en-US" sz="2100" dirty="0"/>
              </a:p>
            </p:txBody>
          </p:sp>
        </mc:Choice>
        <mc:Fallback xmlns="">
          <p:sp>
            <p:nvSpPr>
              <p:cNvPr id="9" name="TextBox 8">
                <a:extLst>
                  <a:ext uri="{FF2B5EF4-FFF2-40B4-BE49-F238E27FC236}">
                    <a16:creationId xmlns:a16="http://schemas.microsoft.com/office/drawing/2014/main" id="{F525A618-6DF9-5647-BBB8-EDF84692024D}"/>
                  </a:ext>
                </a:extLst>
              </p:cNvPr>
              <p:cNvSpPr txBox="1">
                <a:spLocks noRot="1" noChangeAspect="1" noMove="1" noResize="1" noEditPoints="1" noAdjustHandles="1" noChangeArrowheads="1" noChangeShapeType="1" noTextEdit="1"/>
              </p:cNvSpPr>
              <p:nvPr/>
            </p:nvSpPr>
            <p:spPr>
              <a:xfrm>
                <a:off x="553986" y="3281223"/>
                <a:ext cx="7431638" cy="1384995"/>
              </a:xfrm>
              <a:prstGeom prst="rect">
                <a:avLst/>
              </a:prstGeom>
              <a:blipFill>
                <a:blip r:embed="rId4"/>
                <a:stretch>
                  <a:fillRect b="-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A8A6403-728B-3E4E-A549-A9F94BAE0E1F}"/>
                  </a:ext>
                </a:extLst>
              </p:cNvPr>
              <p:cNvSpPr txBox="1"/>
              <p:nvPr/>
            </p:nvSpPr>
            <p:spPr>
              <a:xfrm>
                <a:off x="572494" y="2414355"/>
                <a:ext cx="7431638" cy="738664"/>
              </a:xfrm>
              <a:prstGeom prst="rect">
                <a:avLst/>
              </a:prstGeom>
              <a:noFill/>
            </p:spPr>
            <p:txBody>
              <a:bodyPr wrap="square" rtlCol="0">
                <a:spAutoFit/>
              </a:bodyPr>
              <a:lstStyle/>
              <a:p>
                <a:pPr algn="ctr"/>
                <a14:m>
                  <m:oMath xmlns:m="http://schemas.openxmlformats.org/officeDocument/2006/math">
                    <m:r>
                      <a:rPr lang="en-US" sz="2100" b="0" i="1" smtClean="0">
                        <a:latin typeface="Cambria Math" panose="02040503050406030204" pitchFamily="18" charset="0"/>
                      </a:rPr>
                      <m:t>𝑋</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0,1</m:t>
                        </m:r>
                      </m:e>
                    </m:d>
                    <m:r>
                      <a:rPr lang="en-US" sz="2100" b="0" i="1" smtClean="0">
                        <a:latin typeface="Cambria Math" panose="02040503050406030204" pitchFamily="18" charset="0"/>
                      </a:rPr>
                      <m:t>− </m:t>
                    </m:r>
                    <m:r>
                      <m:rPr>
                        <m:sty m:val="p"/>
                      </m:rPr>
                      <a:rPr lang="en-US" sz="2100" i="1" smtClean="0">
                        <a:latin typeface="Cambria Math" panose="02040503050406030204" pitchFamily="18" charset="0"/>
                      </a:rPr>
                      <m:t>X</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0,0</m:t>
                        </m:r>
                      </m:e>
                    </m:d>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b="0" i="1" smtClean="0">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1</m:t>
                    </m:r>
                    <m:r>
                      <a:rPr lang="en-US" sz="2100" i="1" smtClean="0">
                        <a:latin typeface="Cambria Math" panose="02040503050406030204" pitchFamily="18" charset="0"/>
                      </a:rPr>
                      <m:t>−</m:t>
                    </m:r>
                  </m:oMath>
                </a14:m>
                <a:r>
                  <a:rPr lang="en-US" sz="2100" dirty="0"/>
                  <a:t> </a:t>
                </a:r>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oMath>
                </a14:m>
                <a:endParaRPr lang="en-US" sz="21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𝑋</m:t>
                      </m:r>
                      <m:d>
                        <m:dPr>
                          <m:ctrlPr>
                            <a:rPr lang="en-US" sz="2100" i="1">
                              <a:latin typeface="Cambria Math" panose="02040503050406030204" pitchFamily="18" charset="0"/>
                            </a:rPr>
                          </m:ctrlPr>
                        </m:dPr>
                        <m:e>
                          <m:r>
                            <a:rPr lang="en-US" sz="2100" b="0" i="1" smtClean="0">
                              <a:latin typeface="Cambria Math" panose="02040503050406030204" pitchFamily="18" charset="0"/>
                            </a:rPr>
                            <m:t>0</m:t>
                          </m:r>
                          <m:r>
                            <a:rPr lang="en-US" sz="2100" i="1">
                              <a:latin typeface="Cambria Math" panose="02040503050406030204" pitchFamily="18" charset="0"/>
                            </a:rPr>
                            <m:t>,</m:t>
                          </m:r>
                          <m:r>
                            <a:rPr lang="en-US" sz="2100" b="0" i="1" smtClean="0">
                              <a:latin typeface="Cambria Math" panose="02040503050406030204" pitchFamily="18" charset="0"/>
                            </a:rPr>
                            <m:t>1</m:t>
                          </m:r>
                        </m:e>
                      </m:d>
                      <m:r>
                        <a:rPr lang="en-US" sz="2100" i="1">
                          <a:latin typeface="Cambria Math" panose="02040503050406030204" pitchFamily="18" charset="0"/>
                        </a:rPr>
                        <m:t>− </m:t>
                      </m:r>
                      <m:r>
                        <m:rPr>
                          <m:sty m:val="p"/>
                        </m:rPr>
                        <a:rPr lang="en-US" sz="2100" i="1">
                          <a:latin typeface="Cambria Math" panose="02040503050406030204" pitchFamily="18" charset="0"/>
                        </a:rPr>
                        <m:t>X</m:t>
                      </m:r>
                      <m:d>
                        <m:dPr>
                          <m:ctrlPr>
                            <a:rPr lang="en-US" sz="2100" i="1">
                              <a:latin typeface="Cambria Math" panose="02040503050406030204" pitchFamily="18" charset="0"/>
                            </a:rPr>
                          </m:ctrlPr>
                        </m:dPr>
                        <m:e>
                          <m:r>
                            <a:rPr lang="en-US" sz="2100" i="1">
                              <a:latin typeface="Cambria Math" panose="02040503050406030204" pitchFamily="18" charset="0"/>
                            </a:rPr>
                            <m:t>0,0</m:t>
                          </m:r>
                        </m:e>
                      </m:d>
                      <m:r>
                        <a:rPr lang="en-US" sz="2100" i="1">
                          <a:latin typeface="Cambria Math" panose="02040503050406030204" pitchFamily="18" charset="0"/>
                        </a:rPr>
                        <m:t> =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b="0" i="1" smtClean="0">
                              <a:latin typeface="Cambria Math" panose="02040503050406030204" pitchFamily="18" charset="0"/>
                              <a:ea typeface="Cambria Math" panose="02040503050406030204" pitchFamily="18" charset="0"/>
                            </a:rPr>
                            <m:t>2</m:t>
                          </m:r>
                        </m:sub>
                      </m:sSub>
                    </m:oMath>
                  </m:oMathPara>
                </a14:m>
                <a:endParaRPr lang="en-US" sz="2100" dirty="0"/>
              </a:p>
            </p:txBody>
          </p:sp>
        </mc:Choice>
        <mc:Fallback xmlns="">
          <p:sp>
            <p:nvSpPr>
              <p:cNvPr id="12" name="TextBox 11">
                <a:extLst>
                  <a:ext uri="{FF2B5EF4-FFF2-40B4-BE49-F238E27FC236}">
                    <a16:creationId xmlns:a16="http://schemas.microsoft.com/office/drawing/2014/main" id="{1A8A6403-728B-3E4E-A549-A9F94BAE0E1F}"/>
                  </a:ext>
                </a:extLst>
              </p:cNvPr>
              <p:cNvSpPr txBox="1">
                <a:spLocks noRot="1" noChangeAspect="1" noMove="1" noResize="1" noEditPoints="1" noAdjustHandles="1" noChangeArrowheads="1" noChangeShapeType="1" noTextEdit="1"/>
              </p:cNvSpPr>
              <p:nvPr/>
            </p:nvSpPr>
            <p:spPr>
              <a:xfrm>
                <a:off x="572494" y="2414355"/>
                <a:ext cx="7431638" cy="738664"/>
              </a:xfrm>
              <a:prstGeom prst="rect">
                <a:avLst/>
              </a:prstGeom>
              <a:blipFill>
                <a:blip r:embed="rId5"/>
                <a:stretch>
                  <a:fillRect b="-10169"/>
                </a:stretch>
              </a:blipFill>
            </p:spPr>
            <p:txBody>
              <a:bodyPr/>
              <a:lstStyle/>
              <a:p>
                <a:r>
                  <a:rPr lang="en-US">
                    <a:noFill/>
                  </a:rPr>
                  <a:t> </a:t>
                </a:r>
              </a:p>
            </p:txBody>
          </p:sp>
        </mc:Fallback>
      </mc:AlternateContent>
    </p:spTree>
    <p:extLst>
      <p:ext uri="{BB962C8B-B14F-4D97-AF65-F5344CB8AC3E}">
        <p14:creationId xmlns:p14="http://schemas.microsoft.com/office/powerpoint/2010/main" val="4143951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9" grpId="0"/>
      <p:bldP spid="9" grpId="1"/>
      <p:bldP spid="12" grpId="0"/>
      <p:bldP spid="12"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6130-1498-1E40-9358-F96FF67F692B}"/>
              </a:ext>
            </a:extLst>
          </p:cNvPr>
          <p:cNvSpPr>
            <a:spLocks noGrp="1"/>
          </p:cNvSpPr>
          <p:nvPr>
            <p:ph type="title"/>
          </p:nvPr>
        </p:nvSpPr>
        <p:spPr/>
        <p:txBody>
          <a:bodyPr>
            <a:normAutofit fontScale="90000"/>
          </a:bodyPr>
          <a:lstStyle/>
          <a:p>
            <a:r>
              <a:rPr lang="en-US"/>
              <a:t>Dummy Coding</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1F02581-00E0-5E45-8A0C-CC04087B1935}"/>
                  </a:ext>
                </a:extLst>
              </p:cNvPr>
              <p:cNvSpPr txBox="1"/>
              <p:nvPr/>
            </p:nvSpPr>
            <p:spPr>
              <a:xfrm>
                <a:off x="572494" y="1087710"/>
                <a:ext cx="8682824" cy="415498"/>
              </a:xfrm>
              <a:prstGeom prst="rect">
                <a:avLst/>
              </a:prstGeom>
              <a:noFill/>
            </p:spPr>
            <p:txBody>
              <a:bodyPr wrap="square" rtlCol="0">
                <a:spAutoFit/>
              </a:bodyPr>
              <a:lstStyle/>
              <a:p>
                <a:r>
                  <a:rPr lang="en-US" sz="2100" dirty="0"/>
                  <a:t>Our regression model: </a:t>
                </a:r>
                <a14:m>
                  <m:oMath xmlns:m="http://schemas.openxmlformats.org/officeDocument/2006/math">
                    <m:r>
                      <a:rPr lang="en-US" sz="2100" b="1" i="1">
                        <a:latin typeface="Cambria Math" panose="02040503050406030204" pitchFamily="18" charset="0"/>
                      </a:rPr>
                      <m:t>𝒚</m:t>
                    </m:r>
                    <m:r>
                      <a:rPr lang="en-US" sz="2100" b="1" i="1">
                        <a:latin typeface="Cambria Math" panose="02040503050406030204" pitchFamily="18" charset="0"/>
                      </a:rPr>
                      <m:t>= </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rPr>
                          <m:t>𝟎</m:t>
                        </m:r>
                      </m:sub>
                    </m:sSub>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𝟏</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𝟏</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𝟐</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𝟐</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𝟑</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𝟐</m:t>
                    </m:r>
                  </m:oMath>
                </a14:m>
                <a:endParaRPr lang="en-US" sz="1050" b="1" dirty="0"/>
              </a:p>
            </p:txBody>
          </p:sp>
        </mc:Choice>
        <mc:Fallback xmlns="">
          <p:sp>
            <p:nvSpPr>
              <p:cNvPr id="6" name="TextBox 5">
                <a:extLst>
                  <a:ext uri="{FF2B5EF4-FFF2-40B4-BE49-F238E27FC236}">
                    <a16:creationId xmlns:a16="http://schemas.microsoft.com/office/drawing/2014/main" id="{F1F02581-00E0-5E45-8A0C-CC04087B1935}"/>
                  </a:ext>
                </a:extLst>
              </p:cNvPr>
              <p:cNvSpPr txBox="1">
                <a:spLocks noRot="1" noChangeAspect="1" noMove="1" noResize="1" noEditPoints="1" noAdjustHandles="1" noChangeArrowheads="1" noChangeShapeType="1" noTextEdit="1"/>
              </p:cNvSpPr>
              <p:nvPr/>
            </p:nvSpPr>
            <p:spPr>
              <a:xfrm>
                <a:off x="572494" y="1087710"/>
                <a:ext cx="8682824" cy="415498"/>
              </a:xfrm>
              <a:prstGeom prst="rect">
                <a:avLst/>
              </a:prstGeom>
              <a:blipFill>
                <a:blip r:embed="rId2"/>
                <a:stretch>
                  <a:fillRect l="-877" t="-8824" b="-26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2990A4-B232-4543-A307-1A3D53A0B8A0}"/>
                  </a:ext>
                </a:extLst>
              </p:cNvPr>
              <p:cNvSpPr txBox="1"/>
              <p:nvPr/>
            </p:nvSpPr>
            <p:spPr>
              <a:xfrm>
                <a:off x="471959" y="1660410"/>
                <a:ext cx="7431638" cy="738664"/>
              </a:xfrm>
              <a:prstGeom prst="rect">
                <a:avLst/>
              </a:prstGeom>
              <a:noFill/>
            </p:spPr>
            <p:txBody>
              <a:bodyPr wrap="square" rtlCol="0">
                <a:spAutoFit/>
              </a:bodyPr>
              <a:lstStyle/>
              <a:p>
                <a:pPr algn="ctr"/>
                <a14:m>
                  <m:oMath xmlns:m="http://schemas.openxmlformats.org/officeDocument/2006/math">
                    <m:r>
                      <a:rPr lang="en-US" sz="2100" b="0" i="1" smtClean="0">
                        <a:latin typeface="Cambria Math" panose="02040503050406030204" pitchFamily="18" charset="0"/>
                      </a:rPr>
                      <m:t>𝑋</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1,0</m:t>
                        </m:r>
                      </m:e>
                    </m:d>
                    <m:r>
                      <a:rPr lang="en-US" sz="2100" b="0" i="1" smtClean="0">
                        <a:latin typeface="Cambria Math" panose="02040503050406030204" pitchFamily="18" charset="0"/>
                      </a:rPr>
                      <m:t>− </m:t>
                    </m:r>
                    <m:r>
                      <m:rPr>
                        <m:sty m:val="p"/>
                      </m:rPr>
                      <a:rPr lang="en-US" sz="2100" i="1" smtClean="0">
                        <a:latin typeface="Cambria Math" panose="02040503050406030204" pitchFamily="18" charset="0"/>
                      </a:rPr>
                      <m:t>X</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0,0</m:t>
                        </m:r>
                      </m:e>
                    </m:d>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1</m:t>
                    </m:r>
                    <m:r>
                      <a:rPr lang="en-US" sz="2100" i="1" smtClean="0">
                        <a:latin typeface="Cambria Math" panose="02040503050406030204" pitchFamily="18" charset="0"/>
                      </a:rPr>
                      <m:t>−</m:t>
                    </m:r>
                  </m:oMath>
                </a14:m>
                <a:r>
                  <a:rPr lang="en-US" sz="2100" dirty="0"/>
                  <a:t> </a:t>
                </a:r>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oMath>
                </a14:m>
                <a:endParaRPr lang="en-US" sz="21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𝑋</m:t>
                      </m:r>
                      <m:d>
                        <m:dPr>
                          <m:ctrlPr>
                            <a:rPr lang="en-US" sz="2100" i="1">
                              <a:latin typeface="Cambria Math" panose="02040503050406030204" pitchFamily="18" charset="0"/>
                            </a:rPr>
                          </m:ctrlPr>
                        </m:dPr>
                        <m:e>
                          <m:r>
                            <a:rPr lang="en-US" sz="2100" i="1">
                              <a:latin typeface="Cambria Math" panose="02040503050406030204" pitchFamily="18" charset="0"/>
                            </a:rPr>
                            <m:t>1,0</m:t>
                          </m:r>
                        </m:e>
                      </m:d>
                      <m:r>
                        <a:rPr lang="en-US" sz="2100" i="1">
                          <a:latin typeface="Cambria Math" panose="02040503050406030204" pitchFamily="18" charset="0"/>
                        </a:rPr>
                        <m:t>− </m:t>
                      </m:r>
                      <m:r>
                        <m:rPr>
                          <m:sty m:val="p"/>
                        </m:rPr>
                        <a:rPr lang="en-US" sz="2100" i="1">
                          <a:latin typeface="Cambria Math" panose="02040503050406030204" pitchFamily="18" charset="0"/>
                        </a:rPr>
                        <m:t>X</m:t>
                      </m:r>
                      <m:d>
                        <m:dPr>
                          <m:ctrlPr>
                            <a:rPr lang="en-US" sz="2100" i="1">
                              <a:latin typeface="Cambria Math" panose="02040503050406030204" pitchFamily="18" charset="0"/>
                            </a:rPr>
                          </m:ctrlPr>
                        </m:dPr>
                        <m:e>
                          <m:r>
                            <a:rPr lang="en-US" sz="2100" i="1">
                              <a:latin typeface="Cambria Math" panose="02040503050406030204" pitchFamily="18" charset="0"/>
                            </a:rPr>
                            <m:t>0,0</m:t>
                          </m:r>
                        </m:e>
                      </m:d>
                      <m:r>
                        <a:rPr lang="en-US" sz="2100" i="1">
                          <a:latin typeface="Cambria Math" panose="02040503050406030204" pitchFamily="18" charset="0"/>
                        </a:rPr>
                        <m:t> =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b="0" i="1" smtClean="0">
                              <a:latin typeface="Cambria Math" panose="02040503050406030204" pitchFamily="18" charset="0"/>
                              <a:ea typeface="Cambria Math" panose="02040503050406030204" pitchFamily="18" charset="0"/>
                            </a:rPr>
                            <m:t>1</m:t>
                          </m:r>
                        </m:sub>
                      </m:sSub>
                    </m:oMath>
                  </m:oMathPara>
                </a14:m>
                <a:endParaRPr lang="en-US" sz="2100" dirty="0"/>
              </a:p>
            </p:txBody>
          </p:sp>
        </mc:Choice>
        <mc:Fallback xmlns="">
          <p:sp>
            <p:nvSpPr>
              <p:cNvPr id="7" name="TextBox 6">
                <a:extLst>
                  <a:ext uri="{FF2B5EF4-FFF2-40B4-BE49-F238E27FC236}">
                    <a16:creationId xmlns:a16="http://schemas.microsoft.com/office/drawing/2014/main" id="{6F2990A4-B232-4543-A307-1A3D53A0B8A0}"/>
                  </a:ext>
                </a:extLst>
              </p:cNvPr>
              <p:cNvSpPr txBox="1">
                <a:spLocks noRot="1" noChangeAspect="1" noMove="1" noResize="1" noEditPoints="1" noAdjustHandles="1" noChangeArrowheads="1" noChangeShapeType="1" noTextEdit="1"/>
              </p:cNvSpPr>
              <p:nvPr/>
            </p:nvSpPr>
            <p:spPr>
              <a:xfrm>
                <a:off x="471959" y="1660410"/>
                <a:ext cx="7431638" cy="738664"/>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25A618-6DF9-5647-BBB8-EDF84692024D}"/>
                  </a:ext>
                </a:extLst>
              </p:cNvPr>
              <p:cNvSpPr txBox="1"/>
              <p:nvPr/>
            </p:nvSpPr>
            <p:spPr>
              <a:xfrm>
                <a:off x="553986" y="3281223"/>
                <a:ext cx="7431638" cy="13849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latin typeface="Cambria Math" panose="02040503050406030204" pitchFamily="18" charset="0"/>
                        </a:rPr>
                        <m:t>(</m:t>
                      </m:r>
                      <m:r>
                        <a:rPr lang="en-US" sz="2100" b="0" i="1" smtClean="0">
                          <a:latin typeface="Cambria Math" panose="02040503050406030204" pitchFamily="18" charset="0"/>
                        </a:rPr>
                        <m:t>𝑋</m:t>
                      </m:r>
                      <m:r>
                        <a:rPr lang="en-US" sz="2100" b="0" i="1" smtClean="0">
                          <a:latin typeface="Cambria Math" panose="02040503050406030204" pitchFamily="18" charset="0"/>
                        </a:rPr>
                        <m:t>(1,1) −</m:t>
                      </m:r>
                      <m:r>
                        <a:rPr lang="en-US" sz="2100" b="0" i="1" smtClean="0">
                          <a:latin typeface="Cambria Math" panose="02040503050406030204" pitchFamily="18" charset="0"/>
                        </a:rPr>
                        <m:t>𝑋</m:t>
                      </m:r>
                      <m:r>
                        <a:rPr lang="en-US" sz="2100" b="0" i="1" smtClean="0">
                          <a:latin typeface="Cambria Math" panose="02040503050406030204" pitchFamily="18" charset="0"/>
                        </a:rPr>
                        <m:t>(0,1))−(</m:t>
                      </m:r>
                      <m:r>
                        <a:rPr lang="en-US" sz="2100" b="0" i="1" smtClean="0">
                          <a:latin typeface="Cambria Math" panose="02040503050406030204" pitchFamily="18" charset="0"/>
                        </a:rPr>
                        <m:t>𝑋</m:t>
                      </m:r>
                      <m:r>
                        <a:rPr lang="en-US" sz="2100" b="0" i="1" smtClean="0">
                          <a:latin typeface="Cambria Math" panose="02040503050406030204" pitchFamily="18" charset="0"/>
                        </a:rPr>
                        <m:t>(1,0)−</m:t>
                      </m:r>
                      <m:r>
                        <a:rPr lang="en-US" sz="2100" b="0" i="1" smtClean="0">
                          <a:latin typeface="Cambria Math" panose="02040503050406030204" pitchFamily="18" charset="0"/>
                        </a:rPr>
                        <m:t>𝑋</m:t>
                      </m:r>
                      <m:r>
                        <a:rPr lang="en-US" sz="2100" b="0" i="1" smtClean="0">
                          <a:latin typeface="Cambria Math" panose="02040503050406030204" pitchFamily="18" charset="0"/>
                        </a:rPr>
                        <m:t>(0,0))</m:t>
                      </m:r>
                    </m:oMath>
                  </m:oMathPara>
                </a14:m>
                <a:endParaRPr lang="en-US" sz="2100" dirty="0"/>
              </a:p>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m:rPr>
                              <m:nor/>
                            </m:rPr>
                            <a:rPr lang="en-US" sz="2100" dirty="0"/>
                            <m:t> </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1</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1</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0" i="1" smtClean="0">
                              <a:latin typeface="Cambria Math" panose="02040503050406030204" pitchFamily="18" charset="0"/>
                              <a:ea typeface="Cambria Math" panose="02040503050406030204" pitchFamily="18" charset="0"/>
                            </a:rPr>
                            <m:t>1</m:t>
                          </m:r>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m:rPr>
                              <m:nor/>
                            </m:rPr>
                            <a:rPr lang="en-US" sz="2100" dirty="0"/>
                            <m:t> </m:t>
                          </m:r>
                          <m:r>
                            <a:rPr lang="en-US" sz="2100" i="1" dirty="0">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1</m:t>
                          </m:r>
                        </m:e>
                      </m:d>
                      <m:r>
                        <a:rPr lang="en-US" sz="2100" i="1">
                          <a:latin typeface="Cambria Math" panose="02040503050406030204" pitchFamily="18" charset="0"/>
                        </a:rPr>
                        <m:t>−</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m:rPr>
                              <m:nor/>
                            </m:rPr>
                            <a:rPr lang="en-US" sz="2100" dirty="0"/>
                            <m:t> </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1</m:t>
                          </m:r>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e>
                      </m:d>
                    </m:oMath>
                  </m:oMathPara>
                </a14:m>
                <a:endParaRPr lang="en-US" sz="2100" dirty="0"/>
              </a:p>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e>
                      </m:d>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rPr>
                        <m:t>)</m:t>
                      </m:r>
                    </m:oMath>
                  </m:oMathPara>
                </a14:m>
                <a:endParaRPr lang="en-US" sz="2100" dirty="0"/>
              </a:p>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oMath>
                  </m:oMathPara>
                </a14:m>
                <a:endParaRPr lang="en-US" sz="2100" dirty="0"/>
              </a:p>
            </p:txBody>
          </p:sp>
        </mc:Choice>
        <mc:Fallback xmlns="">
          <p:sp>
            <p:nvSpPr>
              <p:cNvPr id="9" name="TextBox 8">
                <a:extLst>
                  <a:ext uri="{FF2B5EF4-FFF2-40B4-BE49-F238E27FC236}">
                    <a16:creationId xmlns:a16="http://schemas.microsoft.com/office/drawing/2014/main" id="{F525A618-6DF9-5647-BBB8-EDF84692024D}"/>
                  </a:ext>
                </a:extLst>
              </p:cNvPr>
              <p:cNvSpPr txBox="1">
                <a:spLocks noRot="1" noChangeAspect="1" noMove="1" noResize="1" noEditPoints="1" noAdjustHandles="1" noChangeArrowheads="1" noChangeShapeType="1" noTextEdit="1"/>
              </p:cNvSpPr>
              <p:nvPr/>
            </p:nvSpPr>
            <p:spPr>
              <a:xfrm>
                <a:off x="553986" y="3281223"/>
                <a:ext cx="7431638" cy="1384995"/>
              </a:xfrm>
              <a:prstGeom prst="rect">
                <a:avLst/>
              </a:prstGeom>
              <a:blipFill>
                <a:blip r:embed="rId4"/>
                <a:stretch>
                  <a:fillRect b="-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A8A6403-728B-3E4E-A549-A9F94BAE0E1F}"/>
                  </a:ext>
                </a:extLst>
              </p:cNvPr>
              <p:cNvSpPr txBox="1"/>
              <p:nvPr/>
            </p:nvSpPr>
            <p:spPr>
              <a:xfrm>
                <a:off x="572494" y="2414355"/>
                <a:ext cx="7431638" cy="738664"/>
              </a:xfrm>
              <a:prstGeom prst="rect">
                <a:avLst/>
              </a:prstGeom>
              <a:noFill/>
            </p:spPr>
            <p:txBody>
              <a:bodyPr wrap="square" rtlCol="0">
                <a:spAutoFit/>
              </a:bodyPr>
              <a:lstStyle/>
              <a:p>
                <a:pPr algn="ctr"/>
                <a14:m>
                  <m:oMath xmlns:m="http://schemas.openxmlformats.org/officeDocument/2006/math">
                    <m:r>
                      <a:rPr lang="en-US" sz="2100" b="0" i="1" smtClean="0">
                        <a:latin typeface="Cambria Math" panose="02040503050406030204" pitchFamily="18" charset="0"/>
                      </a:rPr>
                      <m:t>𝑋</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0,1</m:t>
                        </m:r>
                      </m:e>
                    </m:d>
                    <m:r>
                      <a:rPr lang="en-US" sz="2100" b="0" i="1" smtClean="0">
                        <a:latin typeface="Cambria Math" panose="02040503050406030204" pitchFamily="18" charset="0"/>
                      </a:rPr>
                      <m:t>− </m:t>
                    </m:r>
                    <m:r>
                      <m:rPr>
                        <m:sty m:val="p"/>
                      </m:rPr>
                      <a:rPr lang="en-US" sz="2100" i="1" smtClean="0">
                        <a:latin typeface="Cambria Math" panose="02040503050406030204" pitchFamily="18" charset="0"/>
                      </a:rPr>
                      <m:t>X</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0,0</m:t>
                        </m:r>
                      </m:e>
                    </m:d>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b="0" i="1" smtClean="0">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1</m:t>
                    </m:r>
                    <m:r>
                      <a:rPr lang="en-US" sz="2100" i="1" smtClean="0">
                        <a:latin typeface="Cambria Math" panose="02040503050406030204" pitchFamily="18" charset="0"/>
                      </a:rPr>
                      <m:t>−</m:t>
                    </m:r>
                  </m:oMath>
                </a14:m>
                <a:r>
                  <a:rPr lang="en-US" sz="2100" dirty="0"/>
                  <a:t> </a:t>
                </a:r>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oMath>
                </a14:m>
                <a:endParaRPr lang="en-US" sz="21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𝑋</m:t>
                      </m:r>
                      <m:d>
                        <m:dPr>
                          <m:ctrlPr>
                            <a:rPr lang="en-US" sz="2100" i="1">
                              <a:latin typeface="Cambria Math" panose="02040503050406030204" pitchFamily="18" charset="0"/>
                            </a:rPr>
                          </m:ctrlPr>
                        </m:dPr>
                        <m:e>
                          <m:r>
                            <a:rPr lang="en-US" sz="2100" b="0" i="1" smtClean="0">
                              <a:latin typeface="Cambria Math" panose="02040503050406030204" pitchFamily="18" charset="0"/>
                            </a:rPr>
                            <m:t>0</m:t>
                          </m:r>
                          <m:r>
                            <a:rPr lang="en-US" sz="2100" i="1">
                              <a:latin typeface="Cambria Math" panose="02040503050406030204" pitchFamily="18" charset="0"/>
                            </a:rPr>
                            <m:t>,</m:t>
                          </m:r>
                          <m:r>
                            <a:rPr lang="en-US" sz="2100" b="0" i="1" smtClean="0">
                              <a:latin typeface="Cambria Math" panose="02040503050406030204" pitchFamily="18" charset="0"/>
                            </a:rPr>
                            <m:t>1</m:t>
                          </m:r>
                        </m:e>
                      </m:d>
                      <m:r>
                        <a:rPr lang="en-US" sz="2100" i="1">
                          <a:latin typeface="Cambria Math" panose="02040503050406030204" pitchFamily="18" charset="0"/>
                        </a:rPr>
                        <m:t>− </m:t>
                      </m:r>
                      <m:r>
                        <m:rPr>
                          <m:sty m:val="p"/>
                        </m:rPr>
                        <a:rPr lang="en-US" sz="2100" i="1">
                          <a:latin typeface="Cambria Math" panose="02040503050406030204" pitchFamily="18" charset="0"/>
                        </a:rPr>
                        <m:t>X</m:t>
                      </m:r>
                      <m:d>
                        <m:dPr>
                          <m:ctrlPr>
                            <a:rPr lang="en-US" sz="2100" i="1">
                              <a:latin typeface="Cambria Math" panose="02040503050406030204" pitchFamily="18" charset="0"/>
                            </a:rPr>
                          </m:ctrlPr>
                        </m:dPr>
                        <m:e>
                          <m:r>
                            <a:rPr lang="en-US" sz="2100" i="1">
                              <a:latin typeface="Cambria Math" panose="02040503050406030204" pitchFamily="18" charset="0"/>
                            </a:rPr>
                            <m:t>0,0</m:t>
                          </m:r>
                        </m:e>
                      </m:d>
                      <m:r>
                        <a:rPr lang="en-US" sz="2100" i="1">
                          <a:latin typeface="Cambria Math" panose="02040503050406030204" pitchFamily="18" charset="0"/>
                        </a:rPr>
                        <m:t> =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b="0" i="1" smtClean="0">
                              <a:latin typeface="Cambria Math" panose="02040503050406030204" pitchFamily="18" charset="0"/>
                              <a:ea typeface="Cambria Math" panose="02040503050406030204" pitchFamily="18" charset="0"/>
                            </a:rPr>
                            <m:t>2</m:t>
                          </m:r>
                        </m:sub>
                      </m:sSub>
                    </m:oMath>
                  </m:oMathPara>
                </a14:m>
                <a:endParaRPr lang="en-US" sz="2100" dirty="0"/>
              </a:p>
            </p:txBody>
          </p:sp>
        </mc:Choice>
        <mc:Fallback xmlns="">
          <p:sp>
            <p:nvSpPr>
              <p:cNvPr id="12" name="TextBox 11">
                <a:extLst>
                  <a:ext uri="{FF2B5EF4-FFF2-40B4-BE49-F238E27FC236}">
                    <a16:creationId xmlns:a16="http://schemas.microsoft.com/office/drawing/2014/main" id="{1A8A6403-728B-3E4E-A549-A9F94BAE0E1F}"/>
                  </a:ext>
                </a:extLst>
              </p:cNvPr>
              <p:cNvSpPr txBox="1">
                <a:spLocks noRot="1" noChangeAspect="1" noMove="1" noResize="1" noEditPoints="1" noAdjustHandles="1" noChangeArrowheads="1" noChangeShapeType="1" noTextEdit="1"/>
              </p:cNvSpPr>
              <p:nvPr/>
            </p:nvSpPr>
            <p:spPr>
              <a:xfrm>
                <a:off x="572494" y="2414355"/>
                <a:ext cx="7431638" cy="738664"/>
              </a:xfrm>
              <a:prstGeom prst="rect">
                <a:avLst/>
              </a:prstGeom>
              <a:blipFill>
                <a:blip r:embed="rId5"/>
                <a:stretch>
                  <a:fillRect b="-10169"/>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9EEBE004-7D7E-1F47-80AA-239B9DDBDB55}"/>
              </a:ext>
            </a:extLst>
          </p:cNvPr>
          <p:cNvCxnSpPr/>
          <p:nvPr/>
        </p:nvCxnSpPr>
        <p:spPr>
          <a:xfrm>
            <a:off x="1184744" y="1876508"/>
            <a:ext cx="755374"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45120805-5982-3A4E-ADEC-106F9DC5F518}"/>
              </a:ext>
            </a:extLst>
          </p:cNvPr>
          <p:cNvCxnSpPr/>
          <p:nvPr/>
        </p:nvCxnSpPr>
        <p:spPr>
          <a:xfrm>
            <a:off x="1184744" y="2665013"/>
            <a:ext cx="755374"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EC1B5E9A-F05E-464D-B99B-8080FC9143BB}"/>
              </a:ext>
            </a:extLst>
          </p:cNvPr>
          <p:cNvCxnSpPr/>
          <p:nvPr/>
        </p:nvCxnSpPr>
        <p:spPr>
          <a:xfrm>
            <a:off x="1082702" y="3485322"/>
            <a:ext cx="755374" cy="0"/>
          </a:xfrm>
          <a:prstGeom prst="straightConnector1">
            <a:avLst/>
          </a:prstGeom>
          <a:ln w="76200">
            <a:solidFill>
              <a:schemeClr val="accent1"/>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23832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9" grpId="0"/>
      <p:bldP spid="9" grpId="1"/>
      <p:bldP spid="12" grpId="0"/>
      <p:bldP spid="12"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6130-1498-1E40-9358-F96FF67F692B}"/>
              </a:ext>
            </a:extLst>
          </p:cNvPr>
          <p:cNvSpPr>
            <a:spLocks noGrp="1"/>
          </p:cNvSpPr>
          <p:nvPr>
            <p:ph type="title"/>
          </p:nvPr>
        </p:nvSpPr>
        <p:spPr/>
        <p:txBody>
          <a:bodyPr>
            <a:normAutofit fontScale="90000"/>
          </a:bodyPr>
          <a:lstStyle/>
          <a:p>
            <a:r>
              <a:rPr lang="en-US" dirty="0"/>
              <a:t>Effect Coding</a:t>
            </a:r>
          </a:p>
        </p:txBody>
      </p:sp>
      <p:sp>
        <p:nvSpPr>
          <p:cNvPr id="3" name="Content Placeholder 2">
            <a:extLst>
              <a:ext uri="{FF2B5EF4-FFF2-40B4-BE49-F238E27FC236}">
                <a16:creationId xmlns:a16="http://schemas.microsoft.com/office/drawing/2014/main" id="{F7E61350-144C-144C-88DF-E91E8740C46E}"/>
              </a:ext>
            </a:extLst>
          </p:cNvPr>
          <p:cNvSpPr>
            <a:spLocks noGrp="1"/>
          </p:cNvSpPr>
          <p:nvPr>
            <p:ph idx="4294967295"/>
          </p:nvPr>
        </p:nvSpPr>
        <p:spPr>
          <a:xfrm>
            <a:off x="4945078" y="1534907"/>
            <a:ext cx="3578225" cy="3290887"/>
          </a:xfrm>
        </p:spPr>
        <p:txBody>
          <a:bodyPr>
            <a:normAutofit/>
          </a:bodyPr>
          <a:lstStyle/>
          <a:p>
            <a:r>
              <a:rPr lang="en-US" sz="2000" dirty="0"/>
              <a:t>In effect coding all columns of variables sum to 0</a:t>
            </a:r>
            <a:br>
              <a:rPr lang="en-US" sz="2000" dirty="0"/>
            </a:br>
            <a:endParaRPr lang="en-US" sz="2000" dirty="0"/>
          </a:p>
          <a:p>
            <a:r>
              <a:rPr lang="en-US" sz="2000" dirty="0"/>
              <a:t>To do this let’s try replacing the 0’s with -1</a:t>
            </a:r>
          </a:p>
        </p:txBody>
      </p:sp>
      <p:graphicFrame>
        <p:nvGraphicFramePr>
          <p:cNvPr id="4" name="Table 4">
            <a:extLst>
              <a:ext uri="{FF2B5EF4-FFF2-40B4-BE49-F238E27FC236}">
                <a16:creationId xmlns:a16="http://schemas.microsoft.com/office/drawing/2014/main" id="{3A77D289-0B56-2846-BA82-512CB9ADDFE4}"/>
              </a:ext>
            </a:extLst>
          </p:cNvPr>
          <p:cNvGraphicFramePr>
            <a:graphicFrameLocks noGrp="1"/>
          </p:cNvGraphicFramePr>
          <p:nvPr/>
        </p:nvGraphicFramePr>
        <p:xfrm>
          <a:off x="620697" y="1534907"/>
          <a:ext cx="4080146" cy="2656931"/>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r>
                        <a:rPr lang="en-US" sz="1400" b="1" cap="none" spc="0" dirty="0">
                          <a:solidFill>
                            <a:schemeClr val="tx1"/>
                          </a:solidFill>
                        </a:rPr>
                        <a:t>Attention</a:t>
                      </a:r>
                    </a:p>
                  </a:txBody>
                  <a:tcPr marL="58060" marR="82943" marT="16589" marB="124414" anchor="b"/>
                </a:tc>
                <a:tc>
                  <a:txBody>
                    <a:bodyPr/>
                    <a:lstStyle/>
                    <a:p>
                      <a:r>
                        <a:rPr lang="en-US" sz="1400" b="1" cap="none" spc="0" dirty="0">
                          <a:solidFill>
                            <a:schemeClr val="tx1"/>
                          </a:solidFill>
                        </a:rPr>
                        <a:t>Difficulty</a:t>
                      </a:r>
                    </a:p>
                  </a:txBody>
                  <a:tcPr marL="58060" marR="82943" marT="16589" marB="124414" anchor="b"/>
                </a:tc>
                <a:tc>
                  <a:txBody>
                    <a:bodyPr/>
                    <a:lstStyle/>
                    <a:p>
                      <a:r>
                        <a:rPr lang="en-US" sz="1400" b="1" cap="none" spc="0" dirty="0">
                          <a:solidFill>
                            <a:schemeClr val="tx1"/>
                          </a:solidFill>
                        </a:rPr>
                        <a:t>Dummy Attention</a:t>
                      </a:r>
                    </a:p>
                  </a:txBody>
                  <a:tcPr marL="58060" marR="82943" marT="16589" marB="124414" anchor="b"/>
                </a:tc>
                <a:tc>
                  <a:txBody>
                    <a:bodyPr/>
                    <a:lstStyle/>
                    <a:p>
                      <a:r>
                        <a:rPr lang="en-US" sz="1400" b="1" cap="none" spc="0" dirty="0">
                          <a:solidFill>
                            <a:schemeClr val="tx1"/>
                          </a:solidFill>
                        </a:rPr>
                        <a:t>Dummy Difficulty</a:t>
                      </a:r>
                    </a:p>
                  </a:txBody>
                  <a:tcPr marL="58060" marR="82943" marT="16589" marB="124414" anchor="b"/>
                </a:tc>
                <a:extLst>
                  <a:ext uri="{0D108BD9-81ED-4DB2-BD59-A6C34878D82A}">
                    <a16:rowId xmlns:a16="http://schemas.microsoft.com/office/drawing/2014/main" val="1596719197"/>
                  </a:ext>
                </a:extLst>
              </a:tr>
              <a:tr h="340065">
                <a:tc>
                  <a:txBody>
                    <a:bodyPr/>
                    <a:lstStyle/>
                    <a:p>
                      <a:r>
                        <a:rPr lang="en-US" sz="1100" cap="none" spc="0" dirty="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graphicFrame>
        <p:nvGraphicFramePr>
          <p:cNvPr id="9" name="Table 4">
            <a:extLst>
              <a:ext uri="{FF2B5EF4-FFF2-40B4-BE49-F238E27FC236}">
                <a16:creationId xmlns:a16="http://schemas.microsoft.com/office/drawing/2014/main" id="{D9087D13-D916-8C4F-B16D-51CC512A9148}"/>
              </a:ext>
            </a:extLst>
          </p:cNvPr>
          <p:cNvGraphicFramePr>
            <a:graphicFrameLocks noGrp="1"/>
          </p:cNvGraphicFramePr>
          <p:nvPr>
            <p:extLst>
              <p:ext uri="{D42A27DB-BD31-4B8C-83A1-F6EECF244321}">
                <p14:modId xmlns:p14="http://schemas.microsoft.com/office/powerpoint/2010/main" val="2841967067"/>
              </p:ext>
            </p:extLst>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pPr algn="ctr"/>
                      <a:endParaRPr lang="en-US" sz="1400" b="1" cap="none" spc="0" dirty="0">
                        <a:solidFill>
                          <a:schemeClr val="tx1"/>
                        </a:solidFill>
                      </a:endParaRPr>
                    </a:p>
                    <a:p>
                      <a:pPr algn="ctr"/>
                      <a:r>
                        <a:rPr lang="en-US" sz="1400" b="1" cap="none" spc="0" dirty="0">
                          <a:solidFill>
                            <a:schemeClr val="tx1"/>
                          </a:solidFill>
                        </a:rPr>
                        <a:t>Attention (X1)</a:t>
                      </a:r>
                    </a:p>
                  </a:txBody>
                  <a:tcPr marL="58060" marR="82943" marT="16589" marB="124414" anchor="b"/>
                </a:tc>
                <a:tc>
                  <a:txBody>
                    <a:bodyPr/>
                    <a:lstStyle/>
                    <a:p>
                      <a:pPr algn="ctr"/>
                      <a:r>
                        <a:rPr lang="en-US" sz="1400" b="1" cap="none" spc="0" dirty="0">
                          <a:solidFill>
                            <a:schemeClr val="tx1"/>
                          </a:solidFill>
                        </a:rPr>
                        <a:t>Difficulty</a:t>
                      </a:r>
                    </a:p>
                    <a:p>
                      <a:pPr algn="ctr"/>
                      <a:r>
                        <a:rPr lang="en-US" sz="1400" b="1" cap="none" spc="0" dirty="0">
                          <a:solidFill>
                            <a:schemeClr val="tx1"/>
                          </a:solidFill>
                        </a:rPr>
                        <a:t>(X2)</a:t>
                      </a:r>
                    </a:p>
                  </a:txBody>
                  <a:tcPr marL="58060" marR="82943" marT="16589" marB="124414" anchor="b"/>
                </a:tc>
                <a:tc>
                  <a:txBody>
                    <a:bodyPr/>
                    <a:lstStyle/>
                    <a:p>
                      <a:pPr algn="ctr"/>
                      <a:r>
                        <a:rPr lang="en-US" sz="1400" b="1" cap="none" spc="0" dirty="0">
                          <a:solidFill>
                            <a:schemeClr val="tx1"/>
                          </a:solidFill>
                        </a:rPr>
                        <a:t>Var Attention</a:t>
                      </a:r>
                    </a:p>
                  </a:txBody>
                  <a:tcPr marL="58060" marR="82943" marT="16589" marB="124414" anchor="b"/>
                </a:tc>
                <a:tc>
                  <a:txBody>
                    <a:bodyPr/>
                    <a:lstStyle/>
                    <a:p>
                      <a:pPr algn="ctr"/>
                      <a:r>
                        <a:rPr lang="en-US" sz="1400" b="1" cap="none" spc="0" dirty="0">
                          <a:solidFill>
                            <a:schemeClr val="tx1"/>
                          </a:solidFill>
                        </a:rPr>
                        <a:t>Var Difficulty</a:t>
                      </a:r>
                    </a:p>
                  </a:txBody>
                  <a:tcPr marL="58060" marR="82943" marT="16589" marB="124414" anchor="b"/>
                </a:tc>
                <a:extLst>
                  <a:ext uri="{0D108BD9-81ED-4DB2-BD59-A6C34878D82A}">
                    <a16:rowId xmlns:a16="http://schemas.microsoft.com/office/drawing/2014/main" val="1596719197"/>
                  </a:ext>
                </a:extLst>
              </a:tr>
              <a:tr h="340065">
                <a:tc>
                  <a:txBody>
                    <a:bodyPr/>
                    <a:lstStyle/>
                    <a:p>
                      <a:pPr algn="ctr"/>
                      <a:r>
                        <a:rPr lang="en-US" sz="1100" cap="none" spc="0" dirty="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00880347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75077606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49149667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spTree>
    <p:extLst>
      <p:ext uri="{BB962C8B-B14F-4D97-AF65-F5344CB8AC3E}">
        <p14:creationId xmlns:p14="http://schemas.microsoft.com/office/powerpoint/2010/main" val="4203280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6130-1498-1E40-9358-F96FF67F692B}"/>
              </a:ext>
            </a:extLst>
          </p:cNvPr>
          <p:cNvSpPr>
            <a:spLocks noGrp="1"/>
          </p:cNvSpPr>
          <p:nvPr>
            <p:ph type="title"/>
          </p:nvPr>
        </p:nvSpPr>
        <p:spPr/>
        <p:txBody>
          <a:bodyPr>
            <a:normAutofit fontScale="90000"/>
          </a:bodyPr>
          <a:lstStyle/>
          <a:p>
            <a:r>
              <a:rPr lang="en-US" dirty="0"/>
              <a:t>Effect Coding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E61350-144C-144C-88DF-E91E8740C46E}"/>
                  </a:ext>
                </a:extLst>
              </p:cNvPr>
              <p:cNvSpPr>
                <a:spLocks noGrp="1"/>
              </p:cNvSpPr>
              <p:nvPr>
                <p:ph idx="4294967295"/>
              </p:nvPr>
            </p:nvSpPr>
            <p:spPr>
              <a:xfrm>
                <a:off x="4945078" y="1379038"/>
                <a:ext cx="3578225" cy="3290887"/>
              </a:xfrm>
            </p:spPr>
            <p:txBody>
              <a:bodyPr>
                <a:normAutofit fontScale="92500" lnSpcReduction="20000"/>
              </a:bodyPr>
              <a:lstStyle/>
              <a:p>
                <a:r>
                  <a:rPr lang="en-US" sz="2000" dirty="0"/>
                  <a:t>The intercept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0</m:t>
                        </m:r>
                      </m:sub>
                    </m:sSub>
                  </m:oMath>
                </a14:m>
                <a:r>
                  <a:rPr lang="en-US" sz="2000" dirty="0"/>
                  <a:t> is now the GRAND Mean</a:t>
                </a:r>
              </a:p>
              <a:p>
                <a:r>
                  <a:rPr lang="en-US" sz="2000" dirty="0"/>
                  <a:t>The slope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oMath>
                </a14:m>
                <a:r>
                  <a:rPr lang="en-US" sz="2000" dirty="0"/>
                  <a:t> is the difference between High and Low Attention across both difficulties </a:t>
                </a:r>
              </a:p>
              <a:p>
                <a:r>
                  <a:rPr lang="en-US" sz="2000" dirty="0"/>
                  <a:t>The slope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2</m:t>
                        </m:r>
                      </m:sub>
                    </m:sSub>
                  </m:oMath>
                </a14:m>
                <a:r>
                  <a:rPr lang="en-US" sz="2000" dirty="0"/>
                  <a:t> is the difference between difficult and easy across Attention</a:t>
                </a:r>
              </a:p>
              <a:p>
                <a:r>
                  <a:rPr lang="en-US" sz="2000" dirty="0"/>
                  <a:t>The slope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3</m:t>
                        </m:r>
                      </m:sub>
                    </m:sSub>
                  </m:oMath>
                </a14:m>
                <a:r>
                  <a:rPr lang="en-US" sz="2000" dirty="0"/>
                  <a:t> is the interaction</a:t>
                </a:r>
              </a:p>
              <a:p>
                <a:endParaRPr lang="en-US" sz="2000" dirty="0"/>
              </a:p>
            </p:txBody>
          </p:sp>
        </mc:Choice>
        <mc:Fallback xmlns="">
          <p:sp>
            <p:nvSpPr>
              <p:cNvPr id="3" name="Content Placeholder 2">
                <a:extLst>
                  <a:ext uri="{FF2B5EF4-FFF2-40B4-BE49-F238E27FC236}">
                    <a16:creationId xmlns:a16="http://schemas.microsoft.com/office/drawing/2014/main" id="{F7E61350-144C-144C-88DF-E91E8740C46E}"/>
                  </a:ext>
                </a:extLst>
              </p:cNvPr>
              <p:cNvSpPr>
                <a:spLocks noGrp="1" noRot="1" noChangeAspect="1" noMove="1" noResize="1" noEditPoints="1" noAdjustHandles="1" noChangeArrowheads="1" noChangeShapeType="1" noTextEdit="1"/>
              </p:cNvSpPr>
              <p:nvPr>
                <p:ph idx="4294967295"/>
              </p:nvPr>
            </p:nvSpPr>
            <p:spPr>
              <a:xfrm>
                <a:off x="4945078" y="1379038"/>
                <a:ext cx="3578225" cy="3290887"/>
              </a:xfrm>
              <a:blipFill>
                <a:blip r:embed="rId2"/>
                <a:stretch>
                  <a:fillRect t="-385"/>
                </a:stretch>
              </a:blipFill>
            </p:spPr>
            <p:txBody>
              <a:bodyPr/>
              <a:lstStyle/>
              <a:p>
                <a:r>
                  <a:rPr lang="en-US">
                    <a:noFill/>
                  </a:rPr>
                  <a:t> </a:t>
                </a:r>
              </a:p>
            </p:txBody>
          </p:sp>
        </mc:Fallback>
      </mc:AlternateContent>
      <p:graphicFrame>
        <p:nvGraphicFramePr>
          <p:cNvPr id="4" name="Table 4">
            <a:extLst>
              <a:ext uri="{FF2B5EF4-FFF2-40B4-BE49-F238E27FC236}">
                <a16:creationId xmlns:a16="http://schemas.microsoft.com/office/drawing/2014/main" id="{3A77D289-0B56-2846-BA82-512CB9ADDFE4}"/>
              </a:ext>
            </a:extLst>
          </p:cNvPr>
          <p:cNvGraphicFramePr>
            <a:graphicFrameLocks noGrp="1"/>
          </p:cNvGraphicFramePr>
          <p:nvPr/>
        </p:nvGraphicFramePr>
        <p:xfrm>
          <a:off x="620697" y="1534907"/>
          <a:ext cx="4080146" cy="2656931"/>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r>
                        <a:rPr lang="en-US" sz="1400" b="1" cap="none" spc="0" dirty="0">
                          <a:solidFill>
                            <a:schemeClr val="tx1"/>
                          </a:solidFill>
                        </a:rPr>
                        <a:t>Attention</a:t>
                      </a:r>
                    </a:p>
                  </a:txBody>
                  <a:tcPr marL="58060" marR="82943" marT="16589" marB="124414" anchor="b"/>
                </a:tc>
                <a:tc>
                  <a:txBody>
                    <a:bodyPr/>
                    <a:lstStyle/>
                    <a:p>
                      <a:r>
                        <a:rPr lang="en-US" sz="1400" b="1" cap="none" spc="0" dirty="0">
                          <a:solidFill>
                            <a:schemeClr val="tx1"/>
                          </a:solidFill>
                        </a:rPr>
                        <a:t>Difficulty</a:t>
                      </a:r>
                    </a:p>
                  </a:txBody>
                  <a:tcPr marL="58060" marR="82943" marT="16589" marB="124414" anchor="b"/>
                </a:tc>
                <a:tc>
                  <a:txBody>
                    <a:bodyPr/>
                    <a:lstStyle/>
                    <a:p>
                      <a:r>
                        <a:rPr lang="en-US" sz="1400" b="1" cap="none" spc="0" dirty="0">
                          <a:solidFill>
                            <a:schemeClr val="tx1"/>
                          </a:solidFill>
                        </a:rPr>
                        <a:t>Dummy Attention</a:t>
                      </a:r>
                    </a:p>
                  </a:txBody>
                  <a:tcPr marL="58060" marR="82943" marT="16589" marB="124414" anchor="b"/>
                </a:tc>
                <a:tc>
                  <a:txBody>
                    <a:bodyPr/>
                    <a:lstStyle/>
                    <a:p>
                      <a:r>
                        <a:rPr lang="en-US" sz="1400" b="1" cap="none" spc="0" dirty="0">
                          <a:solidFill>
                            <a:schemeClr val="tx1"/>
                          </a:solidFill>
                        </a:rPr>
                        <a:t>Dummy Difficulty</a:t>
                      </a:r>
                    </a:p>
                  </a:txBody>
                  <a:tcPr marL="58060" marR="82943" marT="16589" marB="124414" anchor="b"/>
                </a:tc>
                <a:extLst>
                  <a:ext uri="{0D108BD9-81ED-4DB2-BD59-A6C34878D82A}">
                    <a16:rowId xmlns:a16="http://schemas.microsoft.com/office/drawing/2014/main" val="1596719197"/>
                  </a:ext>
                </a:extLst>
              </a:tr>
              <a:tr h="340065">
                <a:tc>
                  <a:txBody>
                    <a:bodyPr/>
                    <a:lstStyle/>
                    <a:p>
                      <a:r>
                        <a:rPr lang="en-US" sz="1100" cap="none" spc="0" dirty="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graphicFrame>
        <p:nvGraphicFramePr>
          <p:cNvPr id="9" name="Table 4">
            <a:extLst>
              <a:ext uri="{FF2B5EF4-FFF2-40B4-BE49-F238E27FC236}">
                <a16:creationId xmlns:a16="http://schemas.microsoft.com/office/drawing/2014/main" id="{D9087D13-D916-8C4F-B16D-51CC512A9148}"/>
              </a:ext>
            </a:extLst>
          </p:cNvPr>
          <p:cNvGraphicFramePr>
            <a:graphicFrameLocks noGrp="1"/>
          </p:cNvGraphicFramePr>
          <p:nvPr>
            <p:extLst>
              <p:ext uri="{D42A27DB-BD31-4B8C-83A1-F6EECF244321}">
                <p14:modId xmlns:p14="http://schemas.microsoft.com/office/powerpoint/2010/main" val="869086523"/>
              </p:ext>
            </p:extLst>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pPr algn="ctr"/>
                      <a:endParaRPr lang="en-US" sz="1400" b="1" cap="none" spc="0" dirty="0">
                        <a:solidFill>
                          <a:schemeClr val="tx1"/>
                        </a:solidFill>
                      </a:endParaRPr>
                    </a:p>
                    <a:p>
                      <a:pPr algn="ctr"/>
                      <a:r>
                        <a:rPr lang="en-US" sz="1400" b="1" cap="none" spc="0" dirty="0">
                          <a:solidFill>
                            <a:schemeClr val="tx1"/>
                          </a:solidFill>
                        </a:rPr>
                        <a:t>Attention (X1)</a:t>
                      </a:r>
                    </a:p>
                  </a:txBody>
                  <a:tcPr marL="58060" marR="82943" marT="16589" marB="124414" anchor="b"/>
                </a:tc>
                <a:tc>
                  <a:txBody>
                    <a:bodyPr/>
                    <a:lstStyle/>
                    <a:p>
                      <a:pPr algn="ctr"/>
                      <a:r>
                        <a:rPr lang="en-US" sz="1400" b="1" cap="none" spc="0" dirty="0">
                          <a:solidFill>
                            <a:schemeClr val="tx1"/>
                          </a:solidFill>
                        </a:rPr>
                        <a:t>Difficulty</a:t>
                      </a:r>
                    </a:p>
                    <a:p>
                      <a:pPr algn="ctr"/>
                      <a:r>
                        <a:rPr lang="en-US" sz="1400" b="1" cap="none" spc="0" dirty="0">
                          <a:solidFill>
                            <a:schemeClr val="tx1"/>
                          </a:solidFill>
                        </a:rPr>
                        <a:t>(X2)</a:t>
                      </a:r>
                    </a:p>
                  </a:txBody>
                  <a:tcPr marL="58060" marR="82943" marT="16589" marB="124414" anchor="b"/>
                </a:tc>
                <a:tc>
                  <a:txBody>
                    <a:bodyPr/>
                    <a:lstStyle/>
                    <a:p>
                      <a:pPr algn="ctr"/>
                      <a:r>
                        <a:rPr lang="en-US" sz="1400" b="1" cap="none" spc="0" dirty="0">
                          <a:solidFill>
                            <a:schemeClr val="tx1"/>
                          </a:solidFill>
                        </a:rPr>
                        <a:t>Var Attention</a:t>
                      </a:r>
                    </a:p>
                  </a:txBody>
                  <a:tcPr marL="58060" marR="82943" marT="16589" marB="124414" anchor="b"/>
                </a:tc>
                <a:tc>
                  <a:txBody>
                    <a:bodyPr/>
                    <a:lstStyle/>
                    <a:p>
                      <a:pPr algn="ctr"/>
                      <a:r>
                        <a:rPr lang="en-US" sz="1400" b="1" cap="none" spc="0" dirty="0">
                          <a:solidFill>
                            <a:schemeClr val="tx1"/>
                          </a:solidFill>
                        </a:rPr>
                        <a:t>Var Difficulty</a:t>
                      </a:r>
                    </a:p>
                  </a:txBody>
                  <a:tcPr marL="58060" marR="82943" marT="16589" marB="124414" anchor="b"/>
                </a:tc>
                <a:extLst>
                  <a:ext uri="{0D108BD9-81ED-4DB2-BD59-A6C34878D82A}">
                    <a16:rowId xmlns:a16="http://schemas.microsoft.com/office/drawing/2014/main" val="1596719197"/>
                  </a:ext>
                </a:extLst>
              </a:tr>
              <a:tr h="340065">
                <a:tc>
                  <a:txBody>
                    <a:bodyPr/>
                    <a:lstStyle/>
                    <a:p>
                      <a:pPr algn="ctr"/>
                      <a:r>
                        <a:rPr lang="en-US" sz="1100" cap="none" spc="0" dirty="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00880347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75077606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49149667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A414381-6EBA-AE4A-9582-B3C2780020E6}"/>
                  </a:ext>
                </a:extLst>
              </p:cNvPr>
              <p:cNvSpPr txBox="1"/>
              <p:nvPr/>
            </p:nvSpPr>
            <p:spPr>
              <a:xfrm>
                <a:off x="446057" y="4410296"/>
                <a:ext cx="4499021" cy="4154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latin typeface="Cambria Math" panose="02040503050406030204" pitchFamily="18" charset="0"/>
                        </a:rPr>
                        <m:t>𝑦</m:t>
                      </m:r>
                      <m:r>
                        <a:rPr lang="en-US" sz="2100" i="1" smtClean="0">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1+</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2+</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ea typeface="Cambria Math" panose="02040503050406030204" pitchFamily="18" charset="0"/>
                        </a:rPr>
                        <m:t>1∗</m:t>
                      </m:r>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2</m:t>
                      </m:r>
                    </m:oMath>
                  </m:oMathPara>
                </a14:m>
                <a:endParaRPr lang="en-US" sz="1050" dirty="0"/>
              </a:p>
            </p:txBody>
          </p:sp>
        </mc:Choice>
        <mc:Fallback xmlns="">
          <p:sp>
            <p:nvSpPr>
              <p:cNvPr id="6" name="TextBox 5">
                <a:extLst>
                  <a:ext uri="{FF2B5EF4-FFF2-40B4-BE49-F238E27FC236}">
                    <a16:creationId xmlns:a16="http://schemas.microsoft.com/office/drawing/2014/main" id="{3A414381-6EBA-AE4A-9582-B3C2780020E6}"/>
                  </a:ext>
                </a:extLst>
              </p:cNvPr>
              <p:cNvSpPr txBox="1">
                <a:spLocks noRot="1" noChangeAspect="1" noMove="1" noResize="1" noEditPoints="1" noAdjustHandles="1" noChangeArrowheads="1" noChangeShapeType="1" noTextEdit="1"/>
              </p:cNvSpPr>
              <p:nvPr/>
            </p:nvSpPr>
            <p:spPr>
              <a:xfrm>
                <a:off x="446057" y="4410296"/>
                <a:ext cx="4499021" cy="415498"/>
              </a:xfrm>
              <a:prstGeom prst="rect">
                <a:avLst/>
              </a:prstGeom>
              <a:blipFill>
                <a:blip r:embed="rId3"/>
                <a:stretch>
                  <a:fillRect b="-17647"/>
                </a:stretch>
              </a:blipFill>
            </p:spPr>
            <p:txBody>
              <a:bodyPr/>
              <a:lstStyle/>
              <a:p>
                <a:r>
                  <a:rPr lang="en-US">
                    <a:noFill/>
                  </a:rPr>
                  <a:t> </a:t>
                </a:r>
              </a:p>
            </p:txBody>
          </p:sp>
        </mc:Fallback>
      </mc:AlternateContent>
    </p:spTree>
    <p:extLst>
      <p:ext uri="{BB962C8B-B14F-4D97-AF65-F5344CB8AC3E}">
        <p14:creationId xmlns:p14="http://schemas.microsoft.com/office/powerpoint/2010/main" val="4260902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6130-1498-1E40-9358-F96FF67F692B}"/>
              </a:ext>
            </a:extLst>
          </p:cNvPr>
          <p:cNvSpPr>
            <a:spLocks noGrp="1"/>
          </p:cNvSpPr>
          <p:nvPr>
            <p:ph type="title"/>
          </p:nvPr>
        </p:nvSpPr>
        <p:spPr/>
        <p:txBody>
          <a:bodyPr>
            <a:normAutofit fontScale="90000"/>
          </a:bodyPr>
          <a:lstStyle/>
          <a:p>
            <a:r>
              <a:rPr lang="en-US" dirty="0"/>
              <a:t>Effect Coding</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1F02581-00E0-5E45-8A0C-CC04087B1935}"/>
                  </a:ext>
                </a:extLst>
              </p:cNvPr>
              <p:cNvSpPr txBox="1"/>
              <p:nvPr/>
            </p:nvSpPr>
            <p:spPr>
              <a:xfrm>
                <a:off x="572494" y="1087710"/>
                <a:ext cx="8682824" cy="415498"/>
              </a:xfrm>
              <a:prstGeom prst="rect">
                <a:avLst/>
              </a:prstGeom>
              <a:noFill/>
            </p:spPr>
            <p:txBody>
              <a:bodyPr wrap="square" rtlCol="0">
                <a:spAutoFit/>
              </a:bodyPr>
              <a:lstStyle/>
              <a:p>
                <a:r>
                  <a:rPr lang="en-US" sz="2100" dirty="0"/>
                  <a:t>Our regression model: </a:t>
                </a:r>
                <a14:m>
                  <m:oMath xmlns:m="http://schemas.openxmlformats.org/officeDocument/2006/math">
                    <m:r>
                      <a:rPr lang="en-US" sz="2100" b="1" i="1">
                        <a:latin typeface="Cambria Math" panose="02040503050406030204" pitchFamily="18" charset="0"/>
                      </a:rPr>
                      <m:t>𝒚</m:t>
                    </m:r>
                    <m:r>
                      <a:rPr lang="en-US" sz="2100" b="1" i="1">
                        <a:latin typeface="Cambria Math" panose="02040503050406030204" pitchFamily="18" charset="0"/>
                      </a:rPr>
                      <m:t>= </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rPr>
                          <m:t>𝟎</m:t>
                        </m:r>
                      </m:sub>
                    </m:sSub>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𝟏</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𝟏</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𝟐</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𝟐</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𝟑</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𝟐</m:t>
                    </m:r>
                  </m:oMath>
                </a14:m>
                <a:endParaRPr lang="en-US" sz="1050" b="1" dirty="0"/>
              </a:p>
            </p:txBody>
          </p:sp>
        </mc:Choice>
        <mc:Fallback xmlns="">
          <p:sp>
            <p:nvSpPr>
              <p:cNvPr id="6" name="TextBox 5">
                <a:extLst>
                  <a:ext uri="{FF2B5EF4-FFF2-40B4-BE49-F238E27FC236}">
                    <a16:creationId xmlns:a16="http://schemas.microsoft.com/office/drawing/2014/main" id="{F1F02581-00E0-5E45-8A0C-CC04087B1935}"/>
                  </a:ext>
                </a:extLst>
              </p:cNvPr>
              <p:cNvSpPr txBox="1">
                <a:spLocks noRot="1" noChangeAspect="1" noMove="1" noResize="1" noEditPoints="1" noAdjustHandles="1" noChangeArrowheads="1" noChangeShapeType="1" noTextEdit="1"/>
              </p:cNvSpPr>
              <p:nvPr/>
            </p:nvSpPr>
            <p:spPr>
              <a:xfrm>
                <a:off x="572494" y="1087710"/>
                <a:ext cx="8682824" cy="415498"/>
              </a:xfrm>
              <a:prstGeom prst="rect">
                <a:avLst/>
              </a:prstGeom>
              <a:blipFill>
                <a:blip r:embed="rId2"/>
                <a:stretch>
                  <a:fillRect l="-877" t="-8824" b="-26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2990A4-B232-4543-A307-1A3D53A0B8A0}"/>
                  </a:ext>
                </a:extLst>
              </p:cNvPr>
              <p:cNvSpPr txBox="1"/>
              <p:nvPr/>
            </p:nvSpPr>
            <p:spPr>
              <a:xfrm>
                <a:off x="471959" y="1660410"/>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latin typeface="Cambria Math" panose="02040503050406030204" pitchFamily="18" charset="0"/>
                        </a:rPr>
                        <m:t>𝑦</m:t>
                      </m:r>
                      <m:r>
                        <a:rPr lang="en-US" sz="2100" i="1" smtClean="0">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m:t>
                      </m:r>
                      <m:r>
                        <a:rPr lang="en-US" sz="2100" b="1" i="1" smtClean="0">
                          <a:latin typeface="Cambria Math" panose="02040503050406030204" pitchFamily="18" charset="0"/>
                          <a:ea typeface="Cambria Math" panose="02040503050406030204" pitchFamily="18" charset="0"/>
                        </a:rPr>
                        <m:t>−</m:t>
                      </m:r>
                      <m:r>
                        <a:rPr lang="en-US" sz="2100" b="1" i="1" smtClean="0">
                          <a:latin typeface="Cambria Math" panose="02040503050406030204" pitchFamily="18" charset="0"/>
                          <a:ea typeface="Cambria Math" panose="02040503050406030204" pitchFamily="18" charset="0"/>
                        </a:rPr>
                        <m:t>𝟏</m:t>
                      </m:r>
                      <m:r>
                        <a:rPr lang="en-US" sz="2100" b="1" i="1" smtClean="0">
                          <a:latin typeface="Cambria Math" panose="02040503050406030204" pitchFamily="18" charset="0"/>
                          <a:ea typeface="Cambria Math" panose="02040503050406030204" pitchFamily="18" charset="0"/>
                        </a:rPr>
                        <m:t>)</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m:t>
                      </m:r>
                      <m:r>
                        <a:rPr lang="en-US" sz="2100" b="1" i="1" smtClean="0">
                          <a:latin typeface="Cambria Math" panose="02040503050406030204" pitchFamily="18" charset="0"/>
                          <a:ea typeface="Cambria Math" panose="02040503050406030204" pitchFamily="18" charset="0"/>
                        </a:rPr>
                        <m:t>−</m:t>
                      </m:r>
                      <m:r>
                        <a:rPr lang="en-US" sz="2100" b="1" i="1" smtClean="0">
                          <a:latin typeface="Cambria Math" panose="02040503050406030204" pitchFamily="18" charset="0"/>
                          <a:ea typeface="Cambria Math" panose="02040503050406030204" pitchFamily="18" charset="0"/>
                        </a:rPr>
                        <m:t>𝟏</m:t>
                      </m:r>
                      <m:r>
                        <a:rPr lang="en-US" sz="2100" b="0" i="1" smtClean="0">
                          <a:latin typeface="Cambria Math" panose="02040503050406030204" pitchFamily="18" charset="0"/>
                          <a:ea typeface="Cambria Math" panose="02040503050406030204" pitchFamily="18" charset="0"/>
                        </a:rPr>
                        <m:t>)</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1" i="1" smtClean="0">
                          <a:latin typeface="Cambria Math" panose="02040503050406030204" pitchFamily="18" charset="0"/>
                          <a:ea typeface="Cambria Math" panose="02040503050406030204" pitchFamily="18" charset="0"/>
                        </a:rPr>
                        <m:t>(−</m:t>
                      </m:r>
                      <m:r>
                        <a:rPr lang="en-US" sz="2100" b="1" i="1" smtClean="0">
                          <a:latin typeface="Cambria Math" panose="02040503050406030204" pitchFamily="18" charset="0"/>
                          <a:ea typeface="Cambria Math" panose="02040503050406030204" pitchFamily="18" charset="0"/>
                        </a:rPr>
                        <m:t>𝟏</m:t>
                      </m:r>
                      <m:r>
                        <a:rPr lang="en-US" sz="2100" b="1" i="1" smtClean="0">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m:t>
                      </m:r>
                      <m:r>
                        <a:rPr lang="en-US" sz="2100" b="0" i="1" smtClean="0">
                          <a:latin typeface="Cambria Math" panose="02040503050406030204" pitchFamily="18" charset="0"/>
                          <a:ea typeface="Cambria Math" panose="02040503050406030204" pitchFamily="18" charset="0"/>
                        </a:rPr>
                        <m:t>(</m:t>
                      </m:r>
                      <m:r>
                        <a:rPr lang="en-US" sz="2100" b="1" i="1" smtClean="0">
                          <a:latin typeface="Cambria Math" panose="02040503050406030204" pitchFamily="18" charset="0"/>
                          <a:ea typeface="Cambria Math" panose="02040503050406030204" pitchFamily="18" charset="0"/>
                        </a:rPr>
                        <m:t>−</m:t>
                      </m:r>
                      <m:r>
                        <a:rPr lang="en-US" sz="2100" b="1" i="1" smtClean="0">
                          <a:latin typeface="Cambria Math" panose="02040503050406030204" pitchFamily="18" charset="0"/>
                          <a:ea typeface="Cambria Math" panose="02040503050406030204" pitchFamily="18" charset="0"/>
                        </a:rPr>
                        <m:t>𝟏</m:t>
                      </m:r>
                      <m:r>
                        <a:rPr lang="en-US" sz="2100" b="1" i="1" smtClean="0">
                          <a:latin typeface="Cambria Math" panose="02040503050406030204" pitchFamily="18" charset="0"/>
                          <a:ea typeface="Cambria Math" panose="02040503050406030204" pitchFamily="18" charset="0"/>
                        </a:rPr>
                        <m:t>)</m:t>
                      </m:r>
                    </m:oMath>
                  </m:oMathPara>
                </a14:m>
                <a:endParaRPr lang="en-US" sz="2100" b="1" dirty="0"/>
              </a:p>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oMath>
                  </m:oMathPara>
                </a14:m>
                <a:endParaRPr lang="en-US" sz="2100" dirty="0"/>
              </a:p>
            </p:txBody>
          </p:sp>
        </mc:Choice>
        <mc:Fallback xmlns="">
          <p:sp>
            <p:nvSpPr>
              <p:cNvPr id="7" name="TextBox 6">
                <a:extLst>
                  <a:ext uri="{FF2B5EF4-FFF2-40B4-BE49-F238E27FC236}">
                    <a16:creationId xmlns:a16="http://schemas.microsoft.com/office/drawing/2014/main" id="{6F2990A4-B232-4543-A307-1A3D53A0B8A0}"/>
                  </a:ext>
                </a:extLst>
              </p:cNvPr>
              <p:cNvSpPr txBox="1">
                <a:spLocks noRot="1" noChangeAspect="1" noMove="1" noResize="1" noEditPoints="1" noAdjustHandles="1" noChangeArrowheads="1" noChangeShapeType="1" noTextEdit="1"/>
              </p:cNvSpPr>
              <p:nvPr/>
            </p:nvSpPr>
            <p:spPr>
              <a:xfrm>
                <a:off x="471959" y="1660410"/>
                <a:ext cx="7431638" cy="738664"/>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5AD79E6-A565-364C-AD08-EE978CBA4701}"/>
                  </a:ext>
                </a:extLst>
              </p:cNvPr>
              <p:cNvSpPr txBox="1"/>
              <p:nvPr/>
            </p:nvSpPr>
            <p:spPr>
              <a:xfrm>
                <a:off x="471959" y="2470816"/>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latin typeface="Cambria Math" panose="02040503050406030204" pitchFamily="18" charset="0"/>
                        </a:rPr>
                        <m:t>𝑦</m:t>
                      </m:r>
                      <m:r>
                        <a:rPr lang="en-US" sz="2100" i="1" smtClean="0">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1"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oMath>
                  </m:oMathPara>
                </a14:m>
                <a:endParaRPr lang="en-US" sz="2100" b="1" dirty="0"/>
              </a:p>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b="0" i="1" smtClean="0">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oMath>
                  </m:oMathPara>
                </a14:m>
                <a:endParaRPr lang="en-US" sz="2100" dirty="0"/>
              </a:p>
            </p:txBody>
          </p:sp>
        </mc:Choice>
        <mc:Fallback xmlns="">
          <p:sp>
            <p:nvSpPr>
              <p:cNvPr id="8" name="TextBox 7">
                <a:extLst>
                  <a:ext uri="{FF2B5EF4-FFF2-40B4-BE49-F238E27FC236}">
                    <a16:creationId xmlns:a16="http://schemas.microsoft.com/office/drawing/2014/main" id="{05AD79E6-A565-364C-AD08-EE978CBA4701}"/>
                  </a:ext>
                </a:extLst>
              </p:cNvPr>
              <p:cNvSpPr txBox="1">
                <a:spLocks noRot="1" noChangeAspect="1" noMove="1" noResize="1" noEditPoints="1" noAdjustHandles="1" noChangeArrowheads="1" noChangeShapeType="1" noTextEdit="1"/>
              </p:cNvSpPr>
              <p:nvPr/>
            </p:nvSpPr>
            <p:spPr>
              <a:xfrm>
                <a:off x="471959" y="2470816"/>
                <a:ext cx="7431638" cy="738664"/>
              </a:xfrm>
              <a:prstGeom prst="rect">
                <a:avLst/>
              </a:prstGeom>
              <a:blipFill>
                <a:blip r:embed="rId4"/>
                <a:stretch>
                  <a:fillRect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25A618-6DF9-5647-BBB8-EDF84692024D}"/>
                  </a:ext>
                </a:extLst>
              </p:cNvPr>
              <p:cNvSpPr txBox="1"/>
              <p:nvPr/>
            </p:nvSpPr>
            <p:spPr>
              <a:xfrm>
                <a:off x="553986" y="3281223"/>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latin typeface="Cambria Math" panose="02040503050406030204" pitchFamily="18" charset="0"/>
                        </a:rPr>
                        <m:t>𝑦</m:t>
                      </m:r>
                      <m:r>
                        <a:rPr lang="en-US" sz="2100" i="1" smtClean="0">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1"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oMath>
                  </m:oMathPara>
                </a14:m>
                <a:endParaRPr lang="en-US" sz="2100" b="1" dirty="0"/>
              </a:p>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oMath>
                  </m:oMathPara>
                </a14:m>
                <a:endParaRPr lang="en-US" sz="2100" dirty="0"/>
              </a:p>
            </p:txBody>
          </p:sp>
        </mc:Choice>
        <mc:Fallback xmlns="">
          <p:sp>
            <p:nvSpPr>
              <p:cNvPr id="9" name="TextBox 8">
                <a:extLst>
                  <a:ext uri="{FF2B5EF4-FFF2-40B4-BE49-F238E27FC236}">
                    <a16:creationId xmlns:a16="http://schemas.microsoft.com/office/drawing/2014/main" id="{F525A618-6DF9-5647-BBB8-EDF84692024D}"/>
                  </a:ext>
                </a:extLst>
              </p:cNvPr>
              <p:cNvSpPr txBox="1">
                <a:spLocks noRot="1" noChangeAspect="1" noMove="1" noResize="1" noEditPoints="1" noAdjustHandles="1" noChangeArrowheads="1" noChangeShapeType="1" noTextEdit="1"/>
              </p:cNvSpPr>
              <p:nvPr/>
            </p:nvSpPr>
            <p:spPr>
              <a:xfrm>
                <a:off x="553986" y="3281223"/>
                <a:ext cx="7431638" cy="738664"/>
              </a:xfrm>
              <a:prstGeom prst="rect">
                <a:avLst/>
              </a:prstGeom>
              <a:blipFill>
                <a:blip r:embed="rId5"/>
                <a:stretch>
                  <a:fillRect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C2306B0-BABB-4C4B-A492-28AA35228CF5}"/>
                  </a:ext>
                </a:extLst>
              </p:cNvPr>
              <p:cNvSpPr txBox="1"/>
              <p:nvPr/>
            </p:nvSpPr>
            <p:spPr>
              <a:xfrm>
                <a:off x="538462" y="4148091"/>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latin typeface="Cambria Math" panose="02040503050406030204" pitchFamily="18" charset="0"/>
                        </a:rPr>
                        <m:t>𝑦</m:t>
                      </m:r>
                      <m:r>
                        <a:rPr lang="en-US" sz="2100" i="1" smtClean="0">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1"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oMath>
                  </m:oMathPara>
                </a14:m>
                <a:endParaRPr lang="en-US" sz="2100" b="1" dirty="0"/>
              </a:p>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b="0" i="1" smtClean="0">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oMath>
                  </m:oMathPara>
                </a14:m>
                <a:endParaRPr lang="en-US" sz="2100" dirty="0"/>
              </a:p>
            </p:txBody>
          </p:sp>
        </mc:Choice>
        <mc:Fallback xmlns="">
          <p:sp>
            <p:nvSpPr>
              <p:cNvPr id="10" name="TextBox 9">
                <a:extLst>
                  <a:ext uri="{FF2B5EF4-FFF2-40B4-BE49-F238E27FC236}">
                    <a16:creationId xmlns:a16="http://schemas.microsoft.com/office/drawing/2014/main" id="{6C2306B0-BABB-4C4B-A492-28AA35228CF5}"/>
                  </a:ext>
                </a:extLst>
              </p:cNvPr>
              <p:cNvSpPr txBox="1">
                <a:spLocks noRot="1" noChangeAspect="1" noMove="1" noResize="1" noEditPoints="1" noAdjustHandles="1" noChangeArrowheads="1" noChangeShapeType="1" noTextEdit="1"/>
              </p:cNvSpPr>
              <p:nvPr/>
            </p:nvSpPr>
            <p:spPr>
              <a:xfrm>
                <a:off x="538462" y="4148091"/>
                <a:ext cx="7431638" cy="738664"/>
              </a:xfrm>
              <a:prstGeom prst="rect">
                <a:avLst/>
              </a:prstGeom>
              <a:blipFill>
                <a:blip r:embed="rId6"/>
                <a:stretch>
                  <a:fillRect b="-11864"/>
                </a:stretch>
              </a:blipFill>
            </p:spPr>
            <p:txBody>
              <a:bodyPr/>
              <a:lstStyle/>
              <a:p>
                <a:r>
                  <a:rPr lang="en-US">
                    <a:noFill/>
                  </a:rPr>
                  <a:t> </a:t>
                </a:r>
              </a:p>
            </p:txBody>
          </p:sp>
        </mc:Fallback>
      </mc:AlternateContent>
    </p:spTree>
    <p:extLst>
      <p:ext uri="{BB962C8B-B14F-4D97-AF65-F5344CB8AC3E}">
        <p14:creationId xmlns:p14="http://schemas.microsoft.com/office/powerpoint/2010/main" val="828685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9" grpId="0"/>
      <p:bldP spid="9" grpId="1"/>
      <p:bldP spid="10" grpId="0"/>
      <p:bldP spid="10"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6130-1498-1E40-9358-F96FF67F692B}"/>
              </a:ext>
            </a:extLst>
          </p:cNvPr>
          <p:cNvSpPr>
            <a:spLocks noGrp="1"/>
          </p:cNvSpPr>
          <p:nvPr>
            <p:ph type="title"/>
          </p:nvPr>
        </p:nvSpPr>
        <p:spPr/>
        <p:txBody>
          <a:bodyPr>
            <a:normAutofit fontScale="90000"/>
          </a:bodyPr>
          <a:lstStyle/>
          <a:p>
            <a:r>
              <a:rPr lang="en-US" dirty="0"/>
              <a:t>Effect Coding</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1F02581-00E0-5E45-8A0C-CC04087B1935}"/>
                  </a:ext>
                </a:extLst>
              </p:cNvPr>
              <p:cNvSpPr txBox="1"/>
              <p:nvPr/>
            </p:nvSpPr>
            <p:spPr>
              <a:xfrm>
                <a:off x="572494" y="1087710"/>
                <a:ext cx="8682824" cy="415498"/>
              </a:xfrm>
              <a:prstGeom prst="rect">
                <a:avLst/>
              </a:prstGeom>
              <a:noFill/>
            </p:spPr>
            <p:txBody>
              <a:bodyPr wrap="square" rtlCol="0">
                <a:spAutoFit/>
              </a:bodyPr>
              <a:lstStyle/>
              <a:p>
                <a:r>
                  <a:rPr lang="en-US" sz="2100" dirty="0"/>
                  <a:t>Our regression model: </a:t>
                </a:r>
                <a14:m>
                  <m:oMath xmlns:m="http://schemas.openxmlformats.org/officeDocument/2006/math">
                    <m:r>
                      <a:rPr lang="en-US" sz="2100" b="1" i="1">
                        <a:latin typeface="Cambria Math" panose="02040503050406030204" pitchFamily="18" charset="0"/>
                      </a:rPr>
                      <m:t>𝒚</m:t>
                    </m:r>
                    <m:r>
                      <a:rPr lang="en-US" sz="2100" b="1" i="1">
                        <a:latin typeface="Cambria Math" panose="02040503050406030204" pitchFamily="18" charset="0"/>
                      </a:rPr>
                      <m:t>= </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rPr>
                          <m:t>𝟎</m:t>
                        </m:r>
                      </m:sub>
                    </m:sSub>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𝟏</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𝟏</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𝟐</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𝟐</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𝟑</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𝟐</m:t>
                    </m:r>
                  </m:oMath>
                </a14:m>
                <a:endParaRPr lang="en-US" sz="1050" b="1" dirty="0"/>
              </a:p>
            </p:txBody>
          </p:sp>
        </mc:Choice>
        <mc:Fallback xmlns="">
          <p:sp>
            <p:nvSpPr>
              <p:cNvPr id="6" name="TextBox 5">
                <a:extLst>
                  <a:ext uri="{FF2B5EF4-FFF2-40B4-BE49-F238E27FC236}">
                    <a16:creationId xmlns:a16="http://schemas.microsoft.com/office/drawing/2014/main" id="{F1F02581-00E0-5E45-8A0C-CC04087B1935}"/>
                  </a:ext>
                </a:extLst>
              </p:cNvPr>
              <p:cNvSpPr txBox="1">
                <a:spLocks noRot="1" noChangeAspect="1" noMove="1" noResize="1" noEditPoints="1" noAdjustHandles="1" noChangeArrowheads="1" noChangeShapeType="1" noTextEdit="1"/>
              </p:cNvSpPr>
              <p:nvPr/>
            </p:nvSpPr>
            <p:spPr>
              <a:xfrm>
                <a:off x="572494" y="1087710"/>
                <a:ext cx="8682824" cy="415498"/>
              </a:xfrm>
              <a:prstGeom prst="rect">
                <a:avLst/>
              </a:prstGeom>
              <a:blipFill>
                <a:blip r:embed="rId2"/>
                <a:stretch>
                  <a:fillRect l="-877" t="-8824" b="-26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2990A4-B232-4543-A307-1A3D53A0B8A0}"/>
                  </a:ext>
                </a:extLst>
              </p:cNvPr>
              <p:cNvSpPr txBox="1"/>
              <p:nvPr/>
            </p:nvSpPr>
            <p:spPr>
              <a:xfrm>
                <a:off x="471959" y="1660410"/>
                <a:ext cx="7431638" cy="3282694"/>
              </a:xfrm>
              <a:prstGeom prst="rect">
                <a:avLst/>
              </a:prstGeom>
              <a:noFill/>
            </p:spPr>
            <p:txBody>
              <a:bodyPr wrap="square" rtlCol="0">
                <a:spAutoFit/>
              </a:bodyPr>
              <a:lstStyle/>
              <a:p>
                <a:pPr algn="ctr"/>
                <a:r>
                  <a:rPr lang="en-US" sz="2100" dirty="0"/>
                  <a:t>X(1,0) – X(0,0) </a:t>
                </a:r>
                <a14:m>
                  <m:oMath xmlns:m="http://schemas.openxmlformats.org/officeDocument/2006/math">
                    <m:r>
                      <a:rPr lang="en-US" sz="2100" i="1" smtClean="0">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i="1">
                        <a:latin typeface="Cambria Math" panose="02040503050406030204" pitchFamily="18" charset="0"/>
                        <a:ea typeface="Cambria Math" panose="02040503050406030204" pitchFamily="18" charset="0"/>
                      </a:rPr>
                      <m:t>−</m:t>
                    </m:r>
                    <m:d>
                      <m:dPr>
                        <m:ctrlPr>
                          <a:rPr lang="en-US" sz="2100" i="1">
                            <a:latin typeface="Cambria Math" panose="02040503050406030204" pitchFamily="18" charset="0"/>
                            <a:ea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e>
                    </m:d>
                  </m:oMath>
                </a14:m>
                <a:endParaRPr lang="en-US" sz="2100" b="1" dirty="0"/>
              </a:p>
              <a:p>
                <a:pPr algn="ct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oMath>
                  </m:oMathPara>
                </a14:m>
                <a:endParaRPr lang="en-US" sz="2100" dirty="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oMath>
                  </m:oMathPara>
                </a14:m>
                <a:endParaRPr lang="en-US" sz="2100" dirty="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=2</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oMath>
                  </m:oMathPara>
                </a14:m>
                <a:endParaRPr lang="en-US" sz="2100" dirty="0"/>
              </a:p>
              <a:p>
                <a:pPr algn="ctr"/>
                <a14:m>
                  <m:oMathPara xmlns:m="http://schemas.openxmlformats.org/officeDocument/2006/math">
                    <m:oMathParaPr>
                      <m:jc m:val="centerGroup"/>
                    </m:oMathParaPr>
                    <m:oMath xmlns:m="http://schemas.openxmlformats.org/officeDocument/2006/math">
                      <m:f>
                        <m:fPr>
                          <m:ctrlPr>
                            <a:rPr lang="en-US" sz="2100" i="1">
                              <a:latin typeface="Cambria Math" panose="02040503050406030204" pitchFamily="18" charset="0"/>
                            </a:rPr>
                          </m:ctrlPr>
                        </m:fPr>
                        <m:num>
                          <m:r>
                            <a:rPr lang="en-US" sz="2100" i="1">
                              <a:latin typeface="Cambria Math" panose="02040503050406030204" pitchFamily="18" charset="0"/>
                            </a:rPr>
                            <m:t>1</m:t>
                          </m:r>
                        </m:num>
                        <m:den>
                          <m:r>
                            <a:rPr lang="en-US" sz="2100" i="1">
                              <a:latin typeface="Cambria Math" panose="02040503050406030204" pitchFamily="18" charset="0"/>
                            </a:rPr>
                            <m:t>2</m:t>
                          </m:r>
                        </m:den>
                      </m:f>
                      <m:r>
                        <a:rPr lang="en-US" sz="2100" i="1">
                          <a:latin typeface="Cambria Math" panose="02040503050406030204" pitchFamily="18" charset="0"/>
                        </a:rPr>
                        <m:t>∗(</m:t>
                      </m:r>
                      <m:r>
                        <m:rPr>
                          <m:nor/>
                        </m:rPr>
                        <a:rPr lang="en-US" sz="2100" dirty="0"/>
                        <m:t>X</m:t>
                      </m:r>
                      <m:r>
                        <m:rPr>
                          <m:nor/>
                        </m:rPr>
                        <a:rPr lang="en-US" sz="2100" dirty="0"/>
                        <m:t>(1,0) – </m:t>
                      </m:r>
                      <m:r>
                        <m:rPr>
                          <m:nor/>
                        </m:rPr>
                        <a:rPr lang="en-US" sz="2100" dirty="0"/>
                        <m:t>X</m:t>
                      </m:r>
                      <m:r>
                        <m:rPr>
                          <m:nor/>
                        </m:rPr>
                        <a:rPr lang="en-US" sz="2100" dirty="0"/>
                        <m:t>(0,0)</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oMath>
                  </m:oMathPara>
                </a14:m>
                <a:endParaRPr lang="en-US" sz="2100" dirty="0"/>
              </a:p>
              <a:p>
                <a:pPr algn="ctr"/>
                <a:r>
                  <a:rPr lang="en-US" sz="2100" dirty="0"/>
                  <a:t>Thus, your main effect is twice as big, and your beta is half of the estimated effect </a:t>
                </a:r>
              </a:p>
              <a:p>
                <a:pPr algn="ctr"/>
                <a:endParaRPr lang="en-US" sz="2100" b="1" dirty="0"/>
              </a:p>
              <a:p>
                <a:pPr algn="ctr"/>
                <a:endParaRPr lang="en-US" sz="2100" b="1" dirty="0"/>
              </a:p>
            </p:txBody>
          </p:sp>
        </mc:Choice>
        <mc:Fallback xmlns="">
          <p:sp>
            <p:nvSpPr>
              <p:cNvPr id="7" name="TextBox 6">
                <a:extLst>
                  <a:ext uri="{FF2B5EF4-FFF2-40B4-BE49-F238E27FC236}">
                    <a16:creationId xmlns:a16="http://schemas.microsoft.com/office/drawing/2014/main" id="{6F2990A4-B232-4543-A307-1A3D53A0B8A0}"/>
                  </a:ext>
                </a:extLst>
              </p:cNvPr>
              <p:cNvSpPr txBox="1">
                <a:spLocks noRot="1" noChangeAspect="1" noMove="1" noResize="1" noEditPoints="1" noAdjustHandles="1" noChangeArrowheads="1" noChangeShapeType="1" noTextEdit="1"/>
              </p:cNvSpPr>
              <p:nvPr/>
            </p:nvSpPr>
            <p:spPr>
              <a:xfrm>
                <a:off x="471959" y="1660410"/>
                <a:ext cx="7431638" cy="3282694"/>
              </a:xfrm>
              <a:prstGeom prst="rect">
                <a:avLst/>
              </a:prstGeom>
              <a:blipFill>
                <a:blip r:embed="rId3"/>
                <a:stretch>
                  <a:fillRect l="-511" t="-1154" r="-1704"/>
                </a:stretch>
              </a:blipFill>
            </p:spPr>
            <p:txBody>
              <a:bodyPr/>
              <a:lstStyle/>
              <a:p>
                <a:r>
                  <a:rPr lang="en-US">
                    <a:noFill/>
                  </a:rPr>
                  <a:t> </a:t>
                </a:r>
              </a:p>
            </p:txBody>
          </p:sp>
        </mc:Fallback>
      </mc:AlternateContent>
    </p:spTree>
    <p:extLst>
      <p:ext uri="{BB962C8B-B14F-4D97-AF65-F5344CB8AC3E}">
        <p14:creationId xmlns:p14="http://schemas.microsoft.com/office/powerpoint/2010/main" val="341435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6130-1498-1E40-9358-F96FF67F692B}"/>
              </a:ext>
            </a:extLst>
          </p:cNvPr>
          <p:cNvSpPr>
            <a:spLocks noGrp="1"/>
          </p:cNvSpPr>
          <p:nvPr>
            <p:ph type="title"/>
          </p:nvPr>
        </p:nvSpPr>
        <p:spPr/>
        <p:txBody>
          <a:bodyPr>
            <a:normAutofit fontScale="90000"/>
          </a:bodyPr>
          <a:lstStyle/>
          <a:p>
            <a:r>
              <a:rPr lang="en-US" dirty="0"/>
              <a:t>Effect Coding</a:t>
            </a:r>
          </a:p>
        </p:txBody>
      </p:sp>
      <p:sp>
        <p:nvSpPr>
          <p:cNvPr id="3" name="Content Placeholder 2">
            <a:extLst>
              <a:ext uri="{FF2B5EF4-FFF2-40B4-BE49-F238E27FC236}">
                <a16:creationId xmlns:a16="http://schemas.microsoft.com/office/drawing/2014/main" id="{F7E61350-144C-144C-88DF-E91E8740C46E}"/>
              </a:ext>
            </a:extLst>
          </p:cNvPr>
          <p:cNvSpPr>
            <a:spLocks noGrp="1"/>
          </p:cNvSpPr>
          <p:nvPr>
            <p:ph idx="4294967295"/>
          </p:nvPr>
        </p:nvSpPr>
        <p:spPr>
          <a:xfrm>
            <a:off x="4945078" y="1534907"/>
            <a:ext cx="3578225" cy="3290887"/>
          </a:xfrm>
        </p:spPr>
        <p:txBody>
          <a:bodyPr>
            <a:normAutofit/>
          </a:bodyPr>
          <a:lstStyle/>
          <a:p>
            <a:pPr marL="114300" indent="0">
              <a:buNone/>
            </a:pPr>
            <a:br>
              <a:rPr lang="en-US" sz="2000" dirty="0"/>
            </a:br>
            <a:endParaRPr lang="en-US" sz="2000" dirty="0"/>
          </a:p>
          <a:p>
            <a:r>
              <a:rPr lang="en-US" sz="2000" dirty="0"/>
              <a:t>What about replacing 0’s with -0.5 and 1’s with 0.5</a:t>
            </a:r>
          </a:p>
        </p:txBody>
      </p:sp>
      <p:graphicFrame>
        <p:nvGraphicFramePr>
          <p:cNvPr id="4" name="Table 4">
            <a:extLst>
              <a:ext uri="{FF2B5EF4-FFF2-40B4-BE49-F238E27FC236}">
                <a16:creationId xmlns:a16="http://schemas.microsoft.com/office/drawing/2014/main" id="{3A77D289-0B56-2846-BA82-512CB9ADDFE4}"/>
              </a:ext>
            </a:extLst>
          </p:cNvPr>
          <p:cNvGraphicFramePr>
            <a:graphicFrameLocks noGrp="1"/>
          </p:cNvGraphicFramePr>
          <p:nvPr/>
        </p:nvGraphicFramePr>
        <p:xfrm>
          <a:off x="620697" y="1534907"/>
          <a:ext cx="4080146" cy="2656931"/>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r>
                        <a:rPr lang="en-US" sz="1400" b="1" cap="none" spc="0" dirty="0">
                          <a:solidFill>
                            <a:schemeClr val="tx1"/>
                          </a:solidFill>
                        </a:rPr>
                        <a:t>Attention</a:t>
                      </a:r>
                    </a:p>
                  </a:txBody>
                  <a:tcPr marL="58060" marR="82943" marT="16589" marB="124414" anchor="b"/>
                </a:tc>
                <a:tc>
                  <a:txBody>
                    <a:bodyPr/>
                    <a:lstStyle/>
                    <a:p>
                      <a:r>
                        <a:rPr lang="en-US" sz="1400" b="1" cap="none" spc="0" dirty="0">
                          <a:solidFill>
                            <a:schemeClr val="tx1"/>
                          </a:solidFill>
                        </a:rPr>
                        <a:t>Difficulty</a:t>
                      </a:r>
                    </a:p>
                  </a:txBody>
                  <a:tcPr marL="58060" marR="82943" marT="16589" marB="124414" anchor="b"/>
                </a:tc>
                <a:tc>
                  <a:txBody>
                    <a:bodyPr/>
                    <a:lstStyle/>
                    <a:p>
                      <a:r>
                        <a:rPr lang="en-US" sz="1400" b="1" cap="none" spc="0" dirty="0">
                          <a:solidFill>
                            <a:schemeClr val="tx1"/>
                          </a:solidFill>
                        </a:rPr>
                        <a:t>Dummy Attention</a:t>
                      </a:r>
                    </a:p>
                  </a:txBody>
                  <a:tcPr marL="58060" marR="82943" marT="16589" marB="124414" anchor="b"/>
                </a:tc>
                <a:tc>
                  <a:txBody>
                    <a:bodyPr/>
                    <a:lstStyle/>
                    <a:p>
                      <a:r>
                        <a:rPr lang="en-US" sz="1400" b="1" cap="none" spc="0" dirty="0">
                          <a:solidFill>
                            <a:schemeClr val="tx1"/>
                          </a:solidFill>
                        </a:rPr>
                        <a:t>Dummy Difficulty</a:t>
                      </a:r>
                    </a:p>
                  </a:txBody>
                  <a:tcPr marL="58060" marR="82943" marT="16589" marB="124414" anchor="b"/>
                </a:tc>
                <a:extLst>
                  <a:ext uri="{0D108BD9-81ED-4DB2-BD59-A6C34878D82A}">
                    <a16:rowId xmlns:a16="http://schemas.microsoft.com/office/drawing/2014/main" val="1596719197"/>
                  </a:ext>
                </a:extLst>
              </a:tr>
              <a:tr h="340065">
                <a:tc>
                  <a:txBody>
                    <a:bodyPr/>
                    <a:lstStyle/>
                    <a:p>
                      <a:r>
                        <a:rPr lang="en-US" sz="1100" cap="none" spc="0" dirty="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graphicFrame>
        <p:nvGraphicFramePr>
          <p:cNvPr id="9" name="Table 4">
            <a:extLst>
              <a:ext uri="{FF2B5EF4-FFF2-40B4-BE49-F238E27FC236}">
                <a16:creationId xmlns:a16="http://schemas.microsoft.com/office/drawing/2014/main" id="{D9087D13-D916-8C4F-B16D-51CC512A9148}"/>
              </a:ext>
            </a:extLst>
          </p:cNvPr>
          <p:cNvGraphicFramePr>
            <a:graphicFrameLocks noGrp="1"/>
          </p:cNvGraphicFramePr>
          <p:nvPr>
            <p:extLst>
              <p:ext uri="{D42A27DB-BD31-4B8C-83A1-F6EECF244321}">
                <p14:modId xmlns:p14="http://schemas.microsoft.com/office/powerpoint/2010/main" val="1268858604"/>
              </p:ext>
            </p:extLst>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pPr algn="ctr"/>
                      <a:endParaRPr lang="en-US" sz="1400" b="1" cap="none" spc="0" dirty="0">
                        <a:solidFill>
                          <a:schemeClr val="tx1"/>
                        </a:solidFill>
                      </a:endParaRPr>
                    </a:p>
                    <a:p>
                      <a:pPr algn="ctr"/>
                      <a:r>
                        <a:rPr lang="en-US" sz="1400" b="1" cap="none" spc="0" dirty="0">
                          <a:solidFill>
                            <a:schemeClr val="tx1"/>
                          </a:solidFill>
                        </a:rPr>
                        <a:t>Attention (X1)</a:t>
                      </a:r>
                    </a:p>
                  </a:txBody>
                  <a:tcPr marL="58060" marR="82943" marT="16589" marB="124414" anchor="b"/>
                </a:tc>
                <a:tc>
                  <a:txBody>
                    <a:bodyPr/>
                    <a:lstStyle/>
                    <a:p>
                      <a:pPr algn="ctr"/>
                      <a:r>
                        <a:rPr lang="en-US" sz="1400" b="1" cap="none" spc="0" dirty="0">
                          <a:solidFill>
                            <a:schemeClr val="tx1"/>
                          </a:solidFill>
                        </a:rPr>
                        <a:t>Difficulty</a:t>
                      </a:r>
                    </a:p>
                    <a:p>
                      <a:pPr algn="ctr"/>
                      <a:r>
                        <a:rPr lang="en-US" sz="1400" b="1" cap="none" spc="0" dirty="0">
                          <a:solidFill>
                            <a:schemeClr val="tx1"/>
                          </a:solidFill>
                        </a:rPr>
                        <a:t>(X2)</a:t>
                      </a:r>
                    </a:p>
                  </a:txBody>
                  <a:tcPr marL="58060" marR="82943" marT="16589" marB="124414" anchor="b"/>
                </a:tc>
                <a:tc>
                  <a:txBody>
                    <a:bodyPr/>
                    <a:lstStyle/>
                    <a:p>
                      <a:pPr algn="ctr"/>
                      <a:r>
                        <a:rPr lang="en-US" sz="1400" b="1" cap="none" spc="0" dirty="0">
                          <a:solidFill>
                            <a:schemeClr val="tx1"/>
                          </a:solidFill>
                        </a:rPr>
                        <a:t>Var Attention</a:t>
                      </a:r>
                    </a:p>
                  </a:txBody>
                  <a:tcPr marL="58060" marR="82943" marT="16589" marB="124414" anchor="b"/>
                </a:tc>
                <a:tc>
                  <a:txBody>
                    <a:bodyPr/>
                    <a:lstStyle/>
                    <a:p>
                      <a:pPr algn="ctr"/>
                      <a:r>
                        <a:rPr lang="en-US" sz="1400" b="1" cap="none" spc="0" dirty="0">
                          <a:solidFill>
                            <a:schemeClr val="tx1"/>
                          </a:solidFill>
                        </a:rPr>
                        <a:t>Var Difficulty</a:t>
                      </a:r>
                    </a:p>
                  </a:txBody>
                  <a:tcPr marL="58060" marR="82943" marT="16589" marB="124414" anchor="b"/>
                </a:tc>
                <a:extLst>
                  <a:ext uri="{0D108BD9-81ED-4DB2-BD59-A6C34878D82A}">
                    <a16:rowId xmlns:a16="http://schemas.microsoft.com/office/drawing/2014/main" val="1596719197"/>
                  </a:ext>
                </a:extLst>
              </a:tr>
              <a:tr h="340065">
                <a:tc>
                  <a:txBody>
                    <a:bodyPr/>
                    <a:lstStyle/>
                    <a:p>
                      <a:pPr algn="ctr"/>
                      <a:r>
                        <a:rPr lang="en-US" sz="1100" cap="none" spc="0" dirty="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300880347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275077606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349149667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147818608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2913017418"/>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393965285"/>
                  </a:ext>
                </a:extLst>
              </a:tr>
            </a:tbl>
          </a:graphicData>
        </a:graphic>
      </p:graphicFrame>
    </p:spTree>
    <p:extLst>
      <p:ext uri="{BB962C8B-B14F-4D97-AF65-F5344CB8AC3E}">
        <p14:creationId xmlns:p14="http://schemas.microsoft.com/office/powerpoint/2010/main" val="7179925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6130-1498-1E40-9358-F96FF67F692B}"/>
              </a:ext>
            </a:extLst>
          </p:cNvPr>
          <p:cNvSpPr>
            <a:spLocks noGrp="1"/>
          </p:cNvSpPr>
          <p:nvPr>
            <p:ph type="title"/>
          </p:nvPr>
        </p:nvSpPr>
        <p:spPr/>
        <p:txBody>
          <a:bodyPr>
            <a:normAutofit fontScale="90000"/>
          </a:bodyPr>
          <a:lstStyle/>
          <a:p>
            <a:r>
              <a:rPr lang="en-US" dirty="0"/>
              <a:t>Effect Coding</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1F02581-00E0-5E45-8A0C-CC04087B1935}"/>
                  </a:ext>
                </a:extLst>
              </p:cNvPr>
              <p:cNvSpPr txBox="1"/>
              <p:nvPr/>
            </p:nvSpPr>
            <p:spPr>
              <a:xfrm>
                <a:off x="572494" y="1087710"/>
                <a:ext cx="8682824" cy="415498"/>
              </a:xfrm>
              <a:prstGeom prst="rect">
                <a:avLst/>
              </a:prstGeom>
              <a:noFill/>
            </p:spPr>
            <p:txBody>
              <a:bodyPr wrap="square" rtlCol="0">
                <a:spAutoFit/>
              </a:bodyPr>
              <a:lstStyle/>
              <a:p>
                <a:r>
                  <a:rPr lang="en-US" sz="2100" dirty="0"/>
                  <a:t>Our regression model: </a:t>
                </a:r>
                <a14:m>
                  <m:oMath xmlns:m="http://schemas.openxmlformats.org/officeDocument/2006/math">
                    <m:r>
                      <a:rPr lang="en-US" sz="2100" b="1" i="1">
                        <a:latin typeface="Cambria Math" panose="02040503050406030204" pitchFamily="18" charset="0"/>
                      </a:rPr>
                      <m:t>𝒚</m:t>
                    </m:r>
                    <m:r>
                      <a:rPr lang="en-US" sz="2100" b="1" i="1">
                        <a:latin typeface="Cambria Math" panose="02040503050406030204" pitchFamily="18" charset="0"/>
                      </a:rPr>
                      <m:t>= </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rPr>
                          <m:t>𝟎</m:t>
                        </m:r>
                      </m:sub>
                    </m:sSub>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𝟏</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𝟏</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𝟐</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𝟐</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𝟑</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𝟐</m:t>
                    </m:r>
                  </m:oMath>
                </a14:m>
                <a:endParaRPr lang="en-US" sz="1050" b="1" dirty="0"/>
              </a:p>
            </p:txBody>
          </p:sp>
        </mc:Choice>
        <mc:Fallback xmlns="">
          <p:sp>
            <p:nvSpPr>
              <p:cNvPr id="6" name="TextBox 5">
                <a:extLst>
                  <a:ext uri="{FF2B5EF4-FFF2-40B4-BE49-F238E27FC236}">
                    <a16:creationId xmlns:a16="http://schemas.microsoft.com/office/drawing/2014/main" id="{F1F02581-00E0-5E45-8A0C-CC04087B1935}"/>
                  </a:ext>
                </a:extLst>
              </p:cNvPr>
              <p:cNvSpPr txBox="1">
                <a:spLocks noRot="1" noChangeAspect="1" noMove="1" noResize="1" noEditPoints="1" noAdjustHandles="1" noChangeArrowheads="1" noChangeShapeType="1" noTextEdit="1"/>
              </p:cNvSpPr>
              <p:nvPr/>
            </p:nvSpPr>
            <p:spPr>
              <a:xfrm>
                <a:off x="572494" y="1087710"/>
                <a:ext cx="8682824" cy="415498"/>
              </a:xfrm>
              <a:prstGeom prst="rect">
                <a:avLst/>
              </a:prstGeom>
              <a:blipFill>
                <a:blip r:embed="rId2"/>
                <a:stretch>
                  <a:fillRect l="-877" t="-8824" b="-26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2990A4-B232-4543-A307-1A3D53A0B8A0}"/>
                  </a:ext>
                </a:extLst>
              </p:cNvPr>
              <p:cNvSpPr txBox="1"/>
              <p:nvPr/>
            </p:nvSpPr>
            <p:spPr>
              <a:xfrm>
                <a:off x="471958" y="1660410"/>
                <a:ext cx="8282427" cy="2320892"/>
              </a:xfrm>
              <a:prstGeom prst="rect">
                <a:avLst/>
              </a:prstGeom>
              <a:noFill/>
            </p:spPr>
            <p:txBody>
              <a:bodyPr wrap="square" rtlCol="0">
                <a:spAutoFit/>
              </a:bodyPr>
              <a:lstStyle/>
              <a:p>
                <a:pPr algn="ctr"/>
                <a:r>
                  <a:rPr lang="en-US" sz="2000" dirty="0"/>
                  <a:t>X(1,0) – X(0,0) </a:t>
                </a:r>
                <a14:m>
                  <m:oMath xmlns:m="http://schemas.openxmlformats.org/officeDocument/2006/math">
                    <m:r>
                      <a:rPr lang="en-US" sz="200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3</m:t>
                        </m:r>
                      </m:sub>
                    </m:sSub>
                    <m:r>
                      <a:rPr lang="en-US" sz="2000" i="1">
                        <a:latin typeface="Cambria Math" panose="02040503050406030204" pitchFamily="18" charset="0"/>
                        <a:ea typeface="Cambria Math" panose="02040503050406030204" pitchFamily="18" charset="0"/>
                      </a:rPr>
                      <m:t>−</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3</m:t>
                            </m:r>
                          </m:sub>
                        </m:sSub>
                      </m:e>
                    </m:d>
                  </m:oMath>
                </a14:m>
                <a:endParaRPr lang="en-US" sz="2000" b="1" dirty="0"/>
              </a:p>
              <a:p>
                <a:pPr algn="ct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0</m:t>
                          </m:r>
                        </m:sub>
                      </m:sSub>
                      <m:r>
                        <a:rPr lang="en-US" sz="2000" i="1" smtClean="0">
                          <a:latin typeface="Cambria Math" panose="02040503050406030204" pitchFamily="18" charset="0"/>
                        </a:rPr>
                        <m:t>+</m:t>
                      </m:r>
                      <m:sSub>
                        <m:sSubPr>
                          <m:ctrlPr>
                            <a:rPr lang="en-US" sz="2000" i="1">
                              <a:latin typeface="Cambria Math" panose="02040503050406030204" pitchFamily="18" charset="0"/>
                            </a:rPr>
                          </m:ctrlPr>
                        </m:sSubPr>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3</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3</m:t>
                          </m:r>
                        </m:sub>
                      </m:sSub>
                    </m:oMath>
                  </m:oMathPara>
                </a14:m>
                <a:endParaRPr lang="en-US" sz="2000" dirty="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oMath>
                  </m:oMathPara>
                </a14:m>
                <a:endParaRPr lang="en-US" sz="2000" dirty="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m:t>
                      </m:r>
                      <m:sSub>
                        <m:sSubPr>
                          <m:ctrlPr>
                            <a:rPr lang="en-US" sz="200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oMath>
                  </m:oMathPara>
                </a14:m>
                <a:endParaRPr lang="en-US" sz="2000" dirty="0"/>
              </a:p>
              <a:p>
                <a:pPr algn="ctr"/>
                <a:endParaRPr lang="en-US" sz="2000" b="1" dirty="0"/>
              </a:p>
            </p:txBody>
          </p:sp>
        </mc:Choice>
        <mc:Fallback xmlns="">
          <p:sp>
            <p:nvSpPr>
              <p:cNvPr id="7" name="TextBox 6">
                <a:extLst>
                  <a:ext uri="{FF2B5EF4-FFF2-40B4-BE49-F238E27FC236}">
                    <a16:creationId xmlns:a16="http://schemas.microsoft.com/office/drawing/2014/main" id="{6F2990A4-B232-4543-A307-1A3D53A0B8A0}"/>
                  </a:ext>
                </a:extLst>
              </p:cNvPr>
              <p:cNvSpPr txBox="1">
                <a:spLocks noRot="1" noChangeAspect="1" noMove="1" noResize="1" noEditPoints="1" noAdjustHandles="1" noChangeArrowheads="1" noChangeShapeType="1" noTextEdit="1"/>
              </p:cNvSpPr>
              <p:nvPr/>
            </p:nvSpPr>
            <p:spPr>
              <a:xfrm>
                <a:off x="471958" y="1660410"/>
                <a:ext cx="8282427" cy="232089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77245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grpSp>
        <p:nvGrpSpPr>
          <p:cNvPr id="1766" name="Google Shape;1766;p54"/>
          <p:cNvGrpSpPr/>
          <p:nvPr/>
        </p:nvGrpSpPr>
        <p:grpSpPr>
          <a:xfrm rot="-7217067">
            <a:off x="-809209" y="3690203"/>
            <a:ext cx="2435263" cy="1836747"/>
            <a:chOff x="1852738" y="206787"/>
            <a:chExt cx="2668014" cy="2012295"/>
          </a:xfrm>
        </p:grpSpPr>
        <p:sp>
          <p:nvSpPr>
            <p:cNvPr id="1767" name="Google Shape;1767;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54"/>
          <p:cNvGrpSpPr/>
          <p:nvPr/>
        </p:nvGrpSpPr>
        <p:grpSpPr>
          <a:xfrm rot="-3380372">
            <a:off x="7714794" y="3690239"/>
            <a:ext cx="2435181" cy="1836685"/>
            <a:chOff x="1852738" y="206787"/>
            <a:chExt cx="2668014" cy="2012295"/>
          </a:xfrm>
        </p:grpSpPr>
        <p:sp>
          <p:nvSpPr>
            <p:cNvPr id="1775" name="Google Shape;1775;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000" dirty="0">
              <a:solidFill>
                <a:schemeClr val="accent3"/>
              </a:solidFill>
            </a:endParaRPr>
          </a:p>
        </p:txBody>
      </p:sp>
      <p:pic>
        <p:nvPicPr>
          <p:cNvPr id="3" name="Picture 2">
            <a:extLst>
              <a:ext uri="{FF2B5EF4-FFF2-40B4-BE49-F238E27FC236}">
                <a16:creationId xmlns:a16="http://schemas.microsoft.com/office/drawing/2014/main" id="{016178AA-04FB-E04B-8C62-CFE0B4994C97}"/>
              </a:ext>
            </a:extLst>
          </p:cNvPr>
          <p:cNvPicPr>
            <a:picLocks noChangeAspect="1"/>
          </p:cNvPicPr>
          <p:nvPr/>
        </p:nvPicPr>
        <p:blipFill>
          <a:blip r:embed="rId3"/>
          <a:stretch>
            <a:fillRect/>
          </a:stretch>
        </p:blipFill>
        <p:spPr>
          <a:xfrm>
            <a:off x="1733820" y="-630686"/>
            <a:ext cx="5653844" cy="7316739"/>
          </a:xfrm>
          <a:prstGeom prst="rect">
            <a:avLst/>
          </a:prstGeom>
        </p:spPr>
      </p:pic>
    </p:spTree>
    <p:extLst>
      <p:ext uri="{BB962C8B-B14F-4D97-AF65-F5344CB8AC3E}">
        <p14:creationId xmlns:p14="http://schemas.microsoft.com/office/powerpoint/2010/main" val="40152560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grpSp>
        <p:nvGrpSpPr>
          <p:cNvPr id="1766" name="Google Shape;1766;p54"/>
          <p:cNvGrpSpPr/>
          <p:nvPr/>
        </p:nvGrpSpPr>
        <p:grpSpPr>
          <a:xfrm rot="-7217067">
            <a:off x="-809209" y="3690203"/>
            <a:ext cx="2435263" cy="1836747"/>
            <a:chOff x="1852738" y="206787"/>
            <a:chExt cx="2668014" cy="2012295"/>
          </a:xfrm>
        </p:grpSpPr>
        <p:sp>
          <p:nvSpPr>
            <p:cNvPr id="1767" name="Google Shape;1767;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54"/>
          <p:cNvGrpSpPr/>
          <p:nvPr/>
        </p:nvGrpSpPr>
        <p:grpSpPr>
          <a:xfrm rot="-3380372">
            <a:off x="7714794" y="3690239"/>
            <a:ext cx="2435181" cy="1836685"/>
            <a:chOff x="1852738" y="206787"/>
            <a:chExt cx="2668014" cy="2012295"/>
          </a:xfrm>
        </p:grpSpPr>
        <p:sp>
          <p:nvSpPr>
            <p:cNvPr id="1775" name="Google Shape;1775;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000" dirty="0">
              <a:solidFill>
                <a:schemeClr val="accent3"/>
              </a:solidFill>
            </a:endParaRPr>
          </a:p>
        </p:txBody>
      </p:sp>
      <p:pic>
        <p:nvPicPr>
          <p:cNvPr id="3" name="Picture 2">
            <a:extLst>
              <a:ext uri="{FF2B5EF4-FFF2-40B4-BE49-F238E27FC236}">
                <a16:creationId xmlns:a16="http://schemas.microsoft.com/office/drawing/2014/main" id="{016178AA-04FB-E04B-8C62-CFE0B4994C97}"/>
              </a:ext>
            </a:extLst>
          </p:cNvPr>
          <p:cNvPicPr>
            <a:picLocks noChangeAspect="1"/>
          </p:cNvPicPr>
          <p:nvPr/>
        </p:nvPicPr>
        <p:blipFill>
          <a:blip r:embed="rId3"/>
          <a:stretch>
            <a:fillRect/>
          </a:stretch>
        </p:blipFill>
        <p:spPr>
          <a:xfrm>
            <a:off x="1733820" y="-630686"/>
            <a:ext cx="5653844" cy="7316739"/>
          </a:xfrm>
          <a:prstGeom prst="rect">
            <a:avLst/>
          </a:prstGeom>
        </p:spPr>
      </p:pic>
      <p:sp>
        <p:nvSpPr>
          <p:cNvPr id="2" name="TextBox 1">
            <a:extLst>
              <a:ext uri="{FF2B5EF4-FFF2-40B4-BE49-F238E27FC236}">
                <a16:creationId xmlns:a16="http://schemas.microsoft.com/office/drawing/2014/main" id="{BABBE68F-4D8C-4646-973C-529711F38641}"/>
              </a:ext>
            </a:extLst>
          </p:cNvPr>
          <p:cNvSpPr txBox="1"/>
          <p:nvPr/>
        </p:nvSpPr>
        <p:spPr>
          <a:xfrm>
            <a:off x="2443153" y="2365963"/>
            <a:ext cx="4287165" cy="1323439"/>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4000" b="1" dirty="0"/>
              <a:t>You predicted y what now?</a:t>
            </a:r>
          </a:p>
        </p:txBody>
      </p:sp>
    </p:spTree>
    <p:extLst>
      <p:ext uri="{BB962C8B-B14F-4D97-AF65-F5344CB8AC3E}">
        <p14:creationId xmlns:p14="http://schemas.microsoft.com/office/powerpoint/2010/main" val="2889551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98258" y="496573"/>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PREDICT</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A picture containing text, indoor&#10;&#10;Description automatically generated">
            <a:extLst>
              <a:ext uri="{FF2B5EF4-FFF2-40B4-BE49-F238E27FC236}">
                <a16:creationId xmlns:a16="http://schemas.microsoft.com/office/drawing/2014/main" id="{99E7131A-53FB-E746-B6A7-521C7EAB98BC}"/>
              </a:ext>
            </a:extLst>
          </p:cNvPr>
          <p:cNvPicPr>
            <a:picLocks noChangeAspect="1"/>
          </p:cNvPicPr>
          <p:nvPr/>
        </p:nvPicPr>
        <p:blipFill>
          <a:blip r:embed="rId3"/>
          <a:stretch>
            <a:fillRect/>
          </a:stretch>
        </p:blipFill>
        <p:spPr>
          <a:xfrm>
            <a:off x="1752229" y="1049216"/>
            <a:ext cx="5825458" cy="3879755"/>
          </a:xfrm>
          <a:prstGeom prst="rect">
            <a:avLst/>
          </a:prstGeom>
        </p:spPr>
      </p:pic>
    </p:spTree>
    <p:extLst>
      <p:ext uri="{BB962C8B-B14F-4D97-AF65-F5344CB8AC3E}">
        <p14:creationId xmlns:p14="http://schemas.microsoft.com/office/powerpoint/2010/main" val="41528482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grpSp>
        <p:nvGrpSpPr>
          <p:cNvPr id="1766" name="Google Shape;1766;p54"/>
          <p:cNvGrpSpPr/>
          <p:nvPr/>
        </p:nvGrpSpPr>
        <p:grpSpPr>
          <a:xfrm rot="-7217067">
            <a:off x="-809209" y="3690203"/>
            <a:ext cx="2435263" cy="1836747"/>
            <a:chOff x="1852738" y="206787"/>
            <a:chExt cx="2668014" cy="2012295"/>
          </a:xfrm>
        </p:grpSpPr>
        <p:sp>
          <p:nvSpPr>
            <p:cNvPr id="1767" name="Google Shape;1767;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54"/>
          <p:cNvGrpSpPr/>
          <p:nvPr/>
        </p:nvGrpSpPr>
        <p:grpSpPr>
          <a:xfrm rot="-3380372">
            <a:off x="7714794" y="3690239"/>
            <a:ext cx="2435181" cy="1836685"/>
            <a:chOff x="1852738" y="206787"/>
            <a:chExt cx="2668014" cy="2012295"/>
          </a:xfrm>
        </p:grpSpPr>
        <p:sp>
          <p:nvSpPr>
            <p:cNvPr id="1775" name="Google Shape;1775;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Regressions can be used in different fashions: testing statistical relationships, predicting future data, removing effects from your data </a:t>
            </a:r>
          </a:p>
          <a:p>
            <a:pPr algn="l">
              <a:lnSpc>
                <a:spcPct val="150000"/>
              </a:lnSpc>
            </a:pPr>
            <a:r>
              <a:rPr lang="en-US" sz="2000" dirty="0">
                <a:solidFill>
                  <a:schemeClr val="accent3"/>
                </a:solidFill>
              </a:rPr>
              <a:t>After fitting regressions, you can compute and utilizes the residuals (i.e., the unexplained variance or y) for further analysis… we want the residuals of a regression to be normal</a:t>
            </a:r>
          </a:p>
        </p:txBody>
      </p:sp>
    </p:spTree>
    <p:extLst>
      <p:ext uri="{BB962C8B-B14F-4D97-AF65-F5344CB8AC3E}">
        <p14:creationId xmlns:p14="http://schemas.microsoft.com/office/powerpoint/2010/main" val="2415731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grpSp>
        <p:nvGrpSpPr>
          <p:cNvPr id="1766" name="Google Shape;1766;p54"/>
          <p:cNvGrpSpPr/>
          <p:nvPr/>
        </p:nvGrpSpPr>
        <p:grpSpPr>
          <a:xfrm rot="-7217067">
            <a:off x="-809209" y="3690203"/>
            <a:ext cx="2435263" cy="1836747"/>
            <a:chOff x="1852738" y="206787"/>
            <a:chExt cx="2668014" cy="2012295"/>
          </a:xfrm>
        </p:grpSpPr>
        <p:sp>
          <p:nvSpPr>
            <p:cNvPr id="1767" name="Google Shape;1767;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54"/>
          <p:cNvGrpSpPr/>
          <p:nvPr/>
        </p:nvGrpSpPr>
        <p:grpSpPr>
          <a:xfrm rot="-3380372">
            <a:off x="7714794" y="3690239"/>
            <a:ext cx="2435181" cy="1836685"/>
            <a:chOff x="1852738" y="206787"/>
            <a:chExt cx="2668014" cy="2012295"/>
          </a:xfrm>
        </p:grpSpPr>
        <p:sp>
          <p:nvSpPr>
            <p:cNvPr id="1775" name="Google Shape;1775;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Because of how linear regressions compute effects (holding all other effects at zero), you can add nuisance variables into your regression to compute your desired effect while controlling for the effect of another uninteresting variable</a:t>
            </a:r>
          </a:p>
          <a:p>
            <a:pPr algn="l">
              <a:lnSpc>
                <a:spcPct val="150000"/>
              </a:lnSpc>
            </a:pPr>
            <a:endParaRPr lang="en-US" sz="2000" dirty="0">
              <a:solidFill>
                <a:schemeClr val="accent3"/>
              </a:solidFill>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7E75EE9-2F01-6748-A7E2-0492B56CDCE1}"/>
                  </a:ext>
                </a:extLst>
              </p:cNvPr>
              <p:cNvSpPr txBox="1"/>
              <p:nvPr/>
            </p:nvSpPr>
            <p:spPr>
              <a:xfrm>
                <a:off x="1004521" y="3333963"/>
                <a:ext cx="8560898" cy="415498"/>
              </a:xfrm>
              <a:prstGeom prst="rect">
                <a:avLst/>
              </a:prstGeom>
              <a:noFill/>
            </p:spPr>
            <p:txBody>
              <a:bodyPr wrap="square" rtlCol="0">
                <a:spAutoFit/>
              </a:bodyPr>
              <a:lstStyle/>
              <a:p>
                <a:r>
                  <a:rPr lang="en-US" sz="2100" i="1" dirty="0"/>
                  <a:t>Alpha power </a:t>
                </a:r>
                <a14:m>
                  <m:oMath xmlns:m="http://schemas.openxmlformats.org/officeDocument/2006/math">
                    <m:r>
                      <a:rPr lang="en-US" sz="2100" i="1" smtClean="0">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𝐴𝑔𝑒</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𝐴𝑡𝑡𝑒𝑛𝑖𝑜𝑛</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0" i="1" smtClean="0">
                        <a:latin typeface="Cambria Math" panose="02040503050406030204" pitchFamily="18" charset="0"/>
                        <a:ea typeface="Cambria Math" panose="02040503050406030204" pitchFamily="18" charset="0"/>
                      </a:rPr>
                      <m:t> </m:t>
                    </m:r>
                    <m:r>
                      <a:rPr lang="en-US" sz="2100" b="0" i="1" smtClean="0">
                        <a:latin typeface="Cambria Math" panose="02040503050406030204" pitchFamily="18" charset="0"/>
                        <a:ea typeface="Cambria Math" panose="02040503050406030204" pitchFamily="18" charset="0"/>
                      </a:rPr>
                      <m:t>𝑆𝑙𝑒𝑒𝑝</m:t>
                    </m:r>
                    <m:r>
                      <a:rPr lang="en-US" sz="2100" b="0" i="1" smtClean="0">
                        <a:latin typeface="Cambria Math" panose="02040503050406030204" pitchFamily="18" charset="0"/>
                        <a:ea typeface="Cambria Math" panose="02040503050406030204" pitchFamily="18" charset="0"/>
                      </a:rPr>
                      <m:t> </m:t>
                    </m:r>
                    <m:r>
                      <a:rPr lang="en-US" sz="2100" b="0" i="1" smtClean="0">
                        <a:latin typeface="Cambria Math" panose="02040503050406030204" pitchFamily="18" charset="0"/>
                        <a:ea typeface="Cambria Math" panose="02040503050406030204" pitchFamily="18" charset="0"/>
                      </a:rPr>
                      <m:t>𝑄𝑢𝑎𝑙𝑖𝑡𝑦</m:t>
                    </m:r>
                  </m:oMath>
                </a14:m>
                <a:endParaRPr lang="en-US" sz="1050" dirty="0"/>
              </a:p>
            </p:txBody>
          </p:sp>
        </mc:Choice>
        <mc:Fallback xmlns="">
          <p:sp>
            <p:nvSpPr>
              <p:cNvPr id="20" name="TextBox 19">
                <a:extLst>
                  <a:ext uri="{FF2B5EF4-FFF2-40B4-BE49-F238E27FC236}">
                    <a16:creationId xmlns:a16="http://schemas.microsoft.com/office/drawing/2014/main" id="{F7E75EE9-2F01-6748-A7E2-0492B56CDCE1}"/>
                  </a:ext>
                </a:extLst>
              </p:cNvPr>
              <p:cNvSpPr txBox="1">
                <a:spLocks noRot="1" noChangeAspect="1" noMove="1" noResize="1" noEditPoints="1" noAdjustHandles="1" noChangeArrowheads="1" noChangeShapeType="1" noTextEdit="1"/>
              </p:cNvSpPr>
              <p:nvPr/>
            </p:nvSpPr>
            <p:spPr>
              <a:xfrm>
                <a:off x="1004521" y="3333963"/>
                <a:ext cx="8560898" cy="415498"/>
              </a:xfrm>
              <a:prstGeom prst="rect">
                <a:avLst/>
              </a:prstGeom>
              <a:blipFill>
                <a:blip r:embed="rId3"/>
                <a:stretch>
                  <a:fillRect l="-889" t="-8824" b="-23529"/>
                </a:stretch>
              </a:blipFill>
            </p:spPr>
            <p:txBody>
              <a:bodyPr/>
              <a:lstStyle/>
              <a:p>
                <a:r>
                  <a:rPr lang="en-US">
                    <a:noFill/>
                  </a:rPr>
                  <a:t> </a:t>
                </a:r>
              </a:p>
            </p:txBody>
          </p:sp>
        </mc:Fallback>
      </mc:AlternateContent>
    </p:spTree>
    <p:extLst>
      <p:ext uri="{BB962C8B-B14F-4D97-AF65-F5344CB8AC3E}">
        <p14:creationId xmlns:p14="http://schemas.microsoft.com/office/powerpoint/2010/main" val="19850103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grpSp>
        <p:nvGrpSpPr>
          <p:cNvPr id="1766" name="Google Shape;1766;p54"/>
          <p:cNvGrpSpPr/>
          <p:nvPr/>
        </p:nvGrpSpPr>
        <p:grpSpPr>
          <a:xfrm rot="-7217067">
            <a:off x="-809209" y="3690203"/>
            <a:ext cx="2435263" cy="1836747"/>
            <a:chOff x="1852738" y="206787"/>
            <a:chExt cx="2668014" cy="2012295"/>
          </a:xfrm>
        </p:grpSpPr>
        <p:sp>
          <p:nvSpPr>
            <p:cNvPr id="1767" name="Google Shape;1767;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54"/>
          <p:cNvGrpSpPr/>
          <p:nvPr/>
        </p:nvGrpSpPr>
        <p:grpSpPr>
          <a:xfrm rot="-3380372">
            <a:off x="7714794" y="3690239"/>
            <a:ext cx="2435181" cy="1836685"/>
            <a:chOff x="1852738" y="206787"/>
            <a:chExt cx="2668014" cy="2012295"/>
          </a:xfrm>
        </p:grpSpPr>
        <p:sp>
          <p:nvSpPr>
            <p:cNvPr id="1775" name="Google Shape;1775;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Because of how linear regressions compute effects (holding all other effects at zero), you can add nuisance variables into your regression to compute your desired effect while controlling for the effect of another uninteresting variable</a:t>
            </a:r>
          </a:p>
          <a:p>
            <a:pPr algn="l">
              <a:lnSpc>
                <a:spcPct val="150000"/>
              </a:lnSpc>
            </a:pPr>
            <a:endParaRPr lang="en-US" sz="2000" dirty="0">
              <a:solidFill>
                <a:schemeClr val="accent3"/>
              </a:solidFill>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7E75EE9-2F01-6748-A7E2-0492B56CDCE1}"/>
                  </a:ext>
                </a:extLst>
              </p:cNvPr>
              <p:cNvSpPr txBox="1"/>
              <p:nvPr/>
            </p:nvSpPr>
            <p:spPr>
              <a:xfrm>
                <a:off x="1004521" y="3333963"/>
                <a:ext cx="8560898" cy="415498"/>
              </a:xfrm>
              <a:prstGeom prst="rect">
                <a:avLst/>
              </a:prstGeom>
              <a:noFill/>
            </p:spPr>
            <p:txBody>
              <a:bodyPr wrap="square" rtlCol="0">
                <a:spAutoFit/>
              </a:bodyPr>
              <a:lstStyle/>
              <a:p>
                <a:r>
                  <a:rPr lang="en-US" sz="2100" i="1" dirty="0"/>
                  <a:t>Alpha power </a:t>
                </a:r>
                <a14:m>
                  <m:oMath xmlns:m="http://schemas.openxmlformats.org/officeDocument/2006/math">
                    <m:r>
                      <a:rPr lang="en-US" sz="2100" i="1" smtClean="0">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𝐴𝑔𝑒</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𝐴𝑡𝑡𝑒𝑛𝑖𝑜𝑛</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0" i="1" smtClean="0">
                        <a:latin typeface="Cambria Math" panose="02040503050406030204" pitchFamily="18" charset="0"/>
                        <a:ea typeface="Cambria Math" panose="02040503050406030204" pitchFamily="18" charset="0"/>
                      </a:rPr>
                      <m:t> </m:t>
                    </m:r>
                    <m:r>
                      <a:rPr lang="en-US" sz="2100" b="0" i="1" smtClean="0">
                        <a:latin typeface="Cambria Math" panose="02040503050406030204" pitchFamily="18" charset="0"/>
                        <a:ea typeface="Cambria Math" panose="02040503050406030204" pitchFamily="18" charset="0"/>
                      </a:rPr>
                      <m:t>𝑆𝑙𝑒𝑒𝑝</m:t>
                    </m:r>
                    <m:r>
                      <a:rPr lang="en-US" sz="2100" b="0" i="1" smtClean="0">
                        <a:latin typeface="Cambria Math" panose="02040503050406030204" pitchFamily="18" charset="0"/>
                        <a:ea typeface="Cambria Math" panose="02040503050406030204" pitchFamily="18" charset="0"/>
                      </a:rPr>
                      <m:t> </m:t>
                    </m:r>
                    <m:r>
                      <a:rPr lang="en-US" sz="2100" b="0" i="1" smtClean="0">
                        <a:latin typeface="Cambria Math" panose="02040503050406030204" pitchFamily="18" charset="0"/>
                        <a:ea typeface="Cambria Math" panose="02040503050406030204" pitchFamily="18" charset="0"/>
                      </a:rPr>
                      <m:t>𝑄𝑢𝑎𝑙𝑖𝑡𝑦</m:t>
                    </m:r>
                  </m:oMath>
                </a14:m>
                <a:endParaRPr lang="en-US" sz="1050" dirty="0"/>
              </a:p>
            </p:txBody>
          </p:sp>
        </mc:Choice>
        <mc:Fallback xmlns="">
          <p:sp>
            <p:nvSpPr>
              <p:cNvPr id="20" name="TextBox 19">
                <a:extLst>
                  <a:ext uri="{FF2B5EF4-FFF2-40B4-BE49-F238E27FC236}">
                    <a16:creationId xmlns:a16="http://schemas.microsoft.com/office/drawing/2014/main" id="{F7E75EE9-2F01-6748-A7E2-0492B56CDCE1}"/>
                  </a:ext>
                </a:extLst>
              </p:cNvPr>
              <p:cNvSpPr txBox="1">
                <a:spLocks noRot="1" noChangeAspect="1" noMove="1" noResize="1" noEditPoints="1" noAdjustHandles="1" noChangeArrowheads="1" noChangeShapeType="1" noTextEdit="1"/>
              </p:cNvSpPr>
              <p:nvPr/>
            </p:nvSpPr>
            <p:spPr>
              <a:xfrm>
                <a:off x="1004521" y="3333963"/>
                <a:ext cx="8560898" cy="415498"/>
              </a:xfrm>
              <a:prstGeom prst="rect">
                <a:avLst/>
              </a:prstGeom>
              <a:blipFill>
                <a:blip r:embed="rId3"/>
                <a:stretch>
                  <a:fillRect l="-889" t="-8824" b="-23529"/>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AB3FBEE9-B0A0-254D-B891-435978EDA2C0}"/>
              </a:ext>
            </a:extLst>
          </p:cNvPr>
          <p:cNvCxnSpPr/>
          <p:nvPr/>
        </p:nvCxnSpPr>
        <p:spPr>
          <a:xfrm flipV="1">
            <a:off x="4063116" y="3811214"/>
            <a:ext cx="0" cy="5931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DE1A93F-0ACF-BE49-A3FC-193472DDE87A}"/>
              </a:ext>
            </a:extLst>
          </p:cNvPr>
          <p:cNvSpPr txBox="1"/>
          <p:nvPr/>
        </p:nvSpPr>
        <p:spPr>
          <a:xfrm>
            <a:off x="2149062" y="4369062"/>
            <a:ext cx="4242918" cy="307777"/>
          </a:xfrm>
          <a:prstGeom prst="rect">
            <a:avLst/>
          </a:prstGeom>
          <a:noFill/>
        </p:spPr>
        <p:txBody>
          <a:bodyPr wrap="square" rtlCol="0">
            <a:spAutoFit/>
          </a:bodyPr>
          <a:lstStyle/>
          <a:p>
            <a:r>
              <a:rPr lang="en-US" dirty="0"/>
              <a:t>controlling for age effects / confounds</a:t>
            </a:r>
          </a:p>
        </p:txBody>
      </p:sp>
    </p:spTree>
    <p:extLst>
      <p:ext uri="{BB962C8B-B14F-4D97-AF65-F5344CB8AC3E}">
        <p14:creationId xmlns:p14="http://schemas.microsoft.com/office/powerpoint/2010/main" val="25508700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Multicollinearity </a:t>
            </a:r>
            <a:endParaRPr dirty="0"/>
          </a:p>
        </p:txBody>
      </p:sp>
      <p:grpSp>
        <p:nvGrpSpPr>
          <p:cNvPr id="1766" name="Google Shape;1766;p54"/>
          <p:cNvGrpSpPr/>
          <p:nvPr/>
        </p:nvGrpSpPr>
        <p:grpSpPr>
          <a:xfrm rot="-7217067">
            <a:off x="-809209" y="3690203"/>
            <a:ext cx="2435263" cy="1836747"/>
            <a:chOff x="1852738" y="206787"/>
            <a:chExt cx="2668014" cy="2012295"/>
          </a:xfrm>
        </p:grpSpPr>
        <p:sp>
          <p:nvSpPr>
            <p:cNvPr id="1767" name="Google Shape;1767;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54"/>
          <p:cNvGrpSpPr/>
          <p:nvPr/>
        </p:nvGrpSpPr>
        <p:grpSpPr>
          <a:xfrm rot="-3380372">
            <a:off x="7714794" y="3690239"/>
            <a:ext cx="2435181" cy="1836685"/>
            <a:chOff x="1852738" y="206787"/>
            <a:chExt cx="2668014" cy="2012295"/>
          </a:xfrm>
        </p:grpSpPr>
        <p:sp>
          <p:nvSpPr>
            <p:cNvPr id="1775" name="Google Shape;1775;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accent3"/>
                </a:solidFill>
              </a:rPr>
              <a:t>A problem when two or more of your predictors / regressors/ measures are related to one another (i.e., correlated) </a:t>
            </a:r>
          </a:p>
          <a:p>
            <a:pPr algn="l">
              <a:lnSpc>
                <a:spcPct val="150000"/>
              </a:lnSpc>
            </a:pPr>
            <a:r>
              <a:rPr lang="en-US" sz="2000" dirty="0">
                <a:solidFill>
                  <a:schemeClr val="accent3"/>
                </a:solidFill>
              </a:rPr>
              <a:t>For example, participant height and weight</a:t>
            </a:r>
          </a:p>
          <a:p>
            <a:pPr algn="l">
              <a:lnSpc>
                <a:spcPct val="150000"/>
              </a:lnSpc>
            </a:pPr>
            <a:r>
              <a:rPr lang="en-US" sz="2000" dirty="0">
                <a:solidFill>
                  <a:schemeClr val="accent3"/>
                </a:solidFill>
              </a:rPr>
              <a:t>One assumption of regressions are that the measures are independent, and if this violated the beta coefficients estimated become unstable and sensitive to small changes  </a:t>
            </a:r>
          </a:p>
        </p:txBody>
      </p:sp>
    </p:spTree>
    <p:extLst>
      <p:ext uri="{BB962C8B-B14F-4D97-AF65-F5344CB8AC3E}">
        <p14:creationId xmlns:p14="http://schemas.microsoft.com/office/powerpoint/2010/main" val="20712425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Logistic Regression </a:t>
            </a:r>
          </a:p>
        </p:txBody>
      </p:sp>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725979" y="1006770"/>
            <a:ext cx="4331051"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Linear regression work very well on continuous outcomes, but what happens when your outcome is categorical or binary? Fitting a line just doesn’t cut it </a:t>
            </a:r>
          </a:p>
        </p:txBody>
      </p:sp>
      <p:pic>
        <p:nvPicPr>
          <p:cNvPr id="7" name="Picture 6" descr="Chart, line chart&#10;&#10;Description automatically generated">
            <a:extLst>
              <a:ext uri="{FF2B5EF4-FFF2-40B4-BE49-F238E27FC236}">
                <a16:creationId xmlns:a16="http://schemas.microsoft.com/office/drawing/2014/main" id="{DD98B9BB-2F9F-B546-9885-22944652AC89}"/>
              </a:ext>
            </a:extLst>
          </p:cNvPr>
          <p:cNvPicPr>
            <a:picLocks noChangeAspect="1"/>
          </p:cNvPicPr>
          <p:nvPr/>
        </p:nvPicPr>
        <p:blipFill>
          <a:blip r:embed="rId2"/>
          <a:stretch>
            <a:fillRect/>
          </a:stretch>
        </p:blipFill>
        <p:spPr>
          <a:xfrm>
            <a:off x="4823953" y="1336470"/>
            <a:ext cx="3840000" cy="2880000"/>
          </a:xfrm>
          <a:prstGeom prst="rect">
            <a:avLst/>
          </a:prstGeom>
        </p:spPr>
      </p:pic>
    </p:spTree>
    <p:extLst>
      <p:ext uri="{BB962C8B-B14F-4D97-AF65-F5344CB8AC3E}">
        <p14:creationId xmlns:p14="http://schemas.microsoft.com/office/powerpoint/2010/main" val="515266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Logistic Regression </a:t>
            </a:r>
          </a:p>
        </p:txBody>
      </p:sp>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725979" y="1006770"/>
            <a:ext cx="38400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But if we fit a different function to the data, it might fit it much better…</a:t>
            </a:r>
          </a:p>
          <a:p>
            <a:pPr algn="l">
              <a:lnSpc>
                <a:spcPct val="150000"/>
              </a:lnSpc>
            </a:pPr>
            <a:r>
              <a:rPr lang="en-US" sz="2400" dirty="0"/>
              <a:t>Here comes in Logistic Functions</a:t>
            </a:r>
          </a:p>
        </p:txBody>
      </p:sp>
      <p:pic>
        <p:nvPicPr>
          <p:cNvPr id="6" name="Picture 5" descr="Chart, line chart&#10;&#10;Description automatically generated">
            <a:extLst>
              <a:ext uri="{FF2B5EF4-FFF2-40B4-BE49-F238E27FC236}">
                <a16:creationId xmlns:a16="http://schemas.microsoft.com/office/drawing/2014/main" id="{19603E1E-EE0A-EF40-921E-C30BF2FF7E78}"/>
              </a:ext>
            </a:extLst>
          </p:cNvPr>
          <p:cNvPicPr>
            <a:picLocks noChangeAspect="1"/>
          </p:cNvPicPr>
          <p:nvPr/>
        </p:nvPicPr>
        <p:blipFill>
          <a:blip r:embed="rId2"/>
          <a:stretch>
            <a:fillRect/>
          </a:stretch>
        </p:blipFill>
        <p:spPr>
          <a:xfrm>
            <a:off x="4823953" y="1336470"/>
            <a:ext cx="3840000" cy="2880000"/>
          </a:xfrm>
          <a:prstGeom prst="rect">
            <a:avLst/>
          </a:prstGeom>
        </p:spPr>
      </p:pic>
    </p:spTree>
    <p:extLst>
      <p:ext uri="{BB962C8B-B14F-4D97-AF65-F5344CB8AC3E}">
        <p14:creationId xmlns:p14="http://schemas.microsoft.com/office/powerpoint/2010/main" val="34089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Logistic Regression </a:t>
            </a:r>
          </a:p>
        </p:txBody>
      </p:sp>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725979" y="1006770"/>
            <a:ext cx="3766508"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But if we fit a different function to the data, it might fit it much better…</a:t>
            </a:r>
          </a:p>
          <a:p>
            <a:pPr algn="l">
              <a:lnSpc>
                <a:spcPct val="150000"/>
              </a:lnSpc>
            </a:pPr>
            <a:r>
              <a:rPr lang="en-US" sz="2400" dirty="0"/>
              <a:t>Here comes in Logistic Functions</a:t>
            </a:r>
          </a:p>
        </p:txBody>
      </p:sp>
      <p:pic>
        <p:nvPicPr>
          <p:cNvPr id="6" name="Picture 5" descr="Diagram, line chart&#10;&#10;Description automatically generated with medium confidence">
            <a:extLst>
              <a:ext uri="{FF2B5EF4-FFF2-40B4-BE49-F238E27FC236}">
                <a16:creationId xmlns:a16="http://schemas.microsoft.com/office/drawing/2014/main" id="{EB0B77D9-FBB5-1F4D-9757-E02475CC9F9D}"/>
              </a:ext>
            </a:extLst>
          </p:cNvPr>
          <p:cNvPicPr>
            <a:picLocks noChangeAspect="1"/>
          </p:cNvPicPr>
          <p:nvPr/>
        </p:nvPicPr>
        <p:blipFill>
          <a:blip r:embed="rId2"/>
          <a:stretch>
            <a:fillRect/>
          </a:stretch>
        </p:blipFill>
        <p:spPr>
          <a:xfrm>
            <a:off x="4823953" y="1336470"/>
            <a:ext cx="3840000" cy="2880000"/>
          </a:xfrm>
          <a:prstGeom prst="rect">
            <a:avLst/>
          </a:prstGeom>
        </p:spPr>
      </p:pic>
    </p:spTree>
    <p:extLst>
      <p:ext uri="{BB962C8B-B14F-4D97-AF65-F5344CB8AC3E}">
        <p14:creationId xmlns:p14="http://schemas.microsoft.com/office/powerpoint/2010/main" val="24311697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Logistic Regression </a:t>
            </a:r>
          </a:p>
        </p:txBody>
      </p:sp>
      <mc:AlternateContent xmlns:mc="http://schemas.openxmlformats.org/markup-compatibility/2006" xmlns:a14="http://schemas.microsoft.com/office/drawing/2010/main">
        <mc:Choice Requires="a14">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Logistic regression run on the odds </a:t>
                </a:r>
                <a14:m>
                  <m:oMath xmlns:m="http://schemas.openxmlformats.org/officeDocument/2006/math">
                    <m:f>
                      <m:fPr>
                        <m:ctrlPr>
                          <a:rPr lang="en-CA" sz="2400" i="1">
                            <a:latin typeface="Cambria Math" panose="02040503050406030204" pitchFamily="18" charset="0"/>
                          </a:rPr>
                        </m:ctrlPr>
                      </m:fPr>
                      <m:num>
                        <m:r>
                          <a:rPr lang="en-US" sz="2400" i="1">
                            <a:latin typeface="Cambria Math" panose="02040503050406030204" pitchFamily="18" charset="0"/>
                          </a:rPr>
                          <m:t>𝑝</m:t>
                        </m:r>
                      </m:num>
                      <m:den>
                        <m:r>
                          <a:rPr lang="en-US" sz="2400" i="1">
                            <a:latin typeface="Cambria Math" panose="02040503050406030204" pitchFamily="18" charset="0"/>
                          </a:rPr>
                          <m:t>1−</m:t>
                        </m:r>
                        <m:r>
                          <a:rPr lang="en-US" sz="2400" i="1">
                            <a:latin typeface="Cambria Math" panose="02040503050406030204" pitchFamily="18" charset="0"/>
                          </a:rPr>
                          <m:t>𝑝</m:t>
                        </m:r>
                      </m:den>
                    </m:f>
                  </m:oMath>
                </a14:m>
                <a:r>
                  <a:rPr lang="en-US" sz="2400" dirty="0"/>
                  <a:t> </a:t>
                </a:r>
              </a:p>
              <a:p>
                <a:pPr algn="l">
                  <a:lnSpc>
                    <a:spcPct val="150000"/>
                  </a:lnSpc>
                </a:pPr>
                <a:r>
                  <a:rPr lang="en-US" sz="2400" dirty="0"/>
                  <a:t>(specifically the log odds) </a:t>
                </a:r>
              </a:p>
              <a:p>
                <a:pPr lvl="1">
                  <a:lnSpc>
                    <a:spcPct val="90000"/>
                  </a:lnSpc>
                </a:pPr>
                <a:r>
                  <a:rPr lang="en-US" sz="2000" dirty="0"/>
                  <a:t>an Odds of 1 means equally likely to happen or not happen</a:t>
                </a:r>
              </a:p>
              <a:p>
                <a:pPr lvl="1">
                  <a:lnSpc>
                    <a:spcPct val="90000"/>
                  </a:lnSpc>
                </a:pPr>
                <a:r>
                  <a:rPr lang="en-US" sz="2000" dirty="0"/>
                  <a:t>An Odds &lt; 1 means less likely to happen</a:t>
                </a:r>
              </a:p>
              <a:p>
                <a:pPr lvl="1">
                  <a:lnSpc>
                    <a:spcPct val="90000"/>
                  </a:lnSpc>
                </a:pPr>
                <a:r>
                  <a:rPr lang="en-US" sz="2000" dirty="0"/>
                  <a:t>An Odds &gt;1 means more likely to happen</a:t>
                </a:r>
              </a:p>
              <a:p>
                <a:pPr algn="l">
                  <a:lnSpc>
                    <a:spcPct val="150000"/>
                  </a:lnSpc>
                </a:pPr>
                <a:endParaRPr lang="en-US" sz="2400" dirty="0"/>
              </a:p>
            </p:txBody>
          </p:sp>
        </mc:Choice>
        <mc:Fallback xmlns="">
          <p:sp>
            <p:nvSpPr>
              <p:cNvPr id="3" name="Google Shape;743;p29">
                <a:extLst>
                  <a:ext uri="{FF2B5EF4-FFF2-40B4-BE49-F238E27FC236}">
                    <a16:creationId xmlns:a16="http://schemas.microsoft.com/office/drawing/2014/main" id="{7EA7C339-7025-3C46-ABE6-2D45B523D5D2}"/>
                  </a:ext>
                </a:extLst>
              </p:cNvPr>
              <p:cNvSpPr txBox="1">
                <a:spLocks noRot="1" noChangeAspect="1" noMove="1" noResize="1" noEditPoints="1" noAdjustHandles="1" noChangeArrowheads="1" noChangeShapeType="1" noTextEdit="1"/>
              </p:cNvSpPr>
              <p:nvPr/>
            </p:nvSpPr>
            <p:spPr>
              <a:xfrm>
                <a:off x="725978" y="1006770"/>
                <a:ext cx="7638793" cy="3209700"/>
              </a:xfrm>
              <a:prstGeom prst="rect">
                <a:avLst/>
              </a:prstGeom>
              <a:blipFill>
                <a:blip r:embed="rId2"/>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9014062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a:xfrm>
            <a:off x="923797" y="566814"/>
            <a:ext cx="7733400" cy="572700"/>
          </a:xfrm>
        </p:spPr>
        <p:txBody>
          <a:bodyPr/>
          <a:lstStyle/>
          <a:p>
            <a:r>
              <a:rPr lang="en-US" dirty="0"/>
              <a:t>Odds</a:t>
            </a:r>
          </a:p>
        </p:txBody>
      </p:sp>
      <p:cxnSp>
        <p:nvCxnSpPr>
          <p:cNvPr id="3" name="Straight Arrow Connector 2">
            <a:extLst>
              <a:ext uri="{FF2B5EF4-FFF2-40B4-BE49-F238E27FC236}">
                <a16:creationId xmlns:a16="http://schemas.microsoft.com/office/drawing/2014/main" id="{8C41C132-BBF1-CB49-8C9D-DD4979DCBCD4}"/>
              </a:ext>
            </a:extLst>
          </p:cNvPr>
          <p:cNvCxnSpPr>
            <a:cxnSpLocks/>
          </p:cNvCxnSpPr>
          <p:nvPr/>
        </p:nvCxnSpPr>
        <p:spPr>
          <a:xfrm>
            <a:off x="1468027" y="4446383"/>
            <a:ext cx="6644942" cy="0"/>
          </a:xfrm>
          <a:prstGeom prst="straightConnector1">
            <a:avLst/>
          </a:prstGeom>
          <a:ln w="76200">
            <a:solidFill>
              <a:schemeClr val="tx1">
                <a:lumMod val="90000"/>
                <a:lumOff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AA5DCB6-0E06-3249-BFBA-5E261DB1CCF6}"/>
              </a:ext>
            </a:extLst>
          </p:cNvPr>
          <p:cNvSpPr txBox="1"/>
          <p:nvPr/>
        </p:nvSpPr>
        <p:spPr>
          <a:xfrm>
            <a:off x="1507151" y="4530663"/>
            <a:ext cx="7636849" cy="307777"/>
          </a:xfrm>
          <a:prstGeom prst="rect">
            <a:avLst/>
          </a:prstGeom>
          <a:noFill/>
          <a:ln>
            <a:noFill/>
          </a:ln>
        </p:spPr>
        <p:txBody>
          <a:bodyPr wrap="square" rtlCol="0">
            <a:spAutoFit/>
          </a:bodyPr>
          <a:lstStyle/>
          <a:p>
            <a:pPr algn="just"/>
            <a:r>
              <a:rPr lang="en-US" dirty="0">
                <a:solidFill>
                  <a:schemeClr val="tx1">
                    <a:lumMod val="90000"/>
                    <a:lumOff val="10000"/>
                  </a:schemeClr>
                </a:solidFill>
              </a:rPr>
              <a:t>-Inf			        0		                	         Inf</a:t>
            </a:r>
          </a:p>
        </p:txBody>
      </p:sp>
      <p:cxnSp>
        <p:nvCxnSpPr>
          <p:cNvPr id="5" name="Straight Arrow Connector 4">
            <a:extLst>
              <a:ext uri="{FF2B5EF4-FFF2-40B4-BE49-F238E27FC236}">
                <a16:creationId xmlns:a16="http://schemas.microsoft.com/office/drawing/2014/main" id="{7A418AE8-085F-E34D-AB02-EAC0C46C8BE5}"/>
              </a:ext>
            </a:extLst>
          </p:cNvPr>
          <p:cNvCxnSpPr>
            <a:cxnSpLocks/>
          </p:cNvCxnSpPr>
          <p:nvPr/>
        </p:nvCxnSpPr>
        <p:spPr>
          <a:xfrm>
            <a:off x="1468027" y="2798628"/>
            <a:ext cx="6644942" cy="0"/>
          </a:xfrm>
          <a:prstGeom prst="straightConnector1">
            <a:avLst/>
          </a:prstGeom>
          <a:ln w="76200">
            <a:solidFill>
              <a:schemeClr val="tx1">
                <a:lumMod val="90000"/>
                <a:lumOff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69B8FCA-CAD0-EF4A-BE0B-E3F6F997A3F5}"/>
              </a:ext>
            </a:extLst>
          </p:cNvPr>
          <p:cNvSpPr txBox="1"/>
          <p:nvPr/>
        </p:nvSpPr>
        <p:spPr>
          <a:xfrm>
            <a:off x="1507152" y="2929758"/>
            <a:ext cx="6406636" cy="307777"/>
          </a:xfrm>
          <a:prstGeom prst="rect">
            <a:avLst/>
          </a:prstGeom>
          <a:noFill/>
          <a:ln>
            <a:noFill/>
          </a:ln>
        </p:spPr>
        <p:txBody>
          <a:bodyPr wrap="square" rtlCol="0">
            <a:spAutoFit/>
          </a:bodyPr>
          <a:lstStyle/>
          <a:p>
            <a:pPr algn="just"/>
            <a:r>
              <a:rPr lang="en-US" dirty="0">
                <a:solidFill>
                  <a:schemeClr val="tx1">
                    <a:lumMod val="90000"/>
                    <a:lumOff val="10000"/>
                  </a:schemeClr>
                </a:solidFill>
              </a:rPr>
              <a:t>0			       1			        Inf</a:t>
            </a:r>
          </a:p>
        </p:txBody>
      </p:sp>
      <p:cxnSp>
        <p:nvCxnSpPr>
          <p:cNvPr id="7" name="Straight Arrow Connector 6">
            <a:extLst>
              <a:ext uri="{FF2B5EF4-FFF2-40B4-BE49-F238E27FC236}">
                <a16:creationId xmlns:a16="http://schemas.microsoft.com/office/drawing/2014/main" id="{4E68D4F1-E659-A84D-8F35-001E65568FBF}"/>
              </a:ext>
            </a:extLst>
          </p:cNvPr>
          <p:cNvCxnSpPr>
            <a:cxnSpLocks/>
          </p:cNvCxnSpPr>
          <p:nvPr/>
        </p:nvCxnSpPr>
        <p:spPr>
          <a:xfrm>
            <a:off x="4720683" y="3518224"/>
            <a:ext cx="0" cy="742278"/>
          </a:xfrm>
          <a:prstGeom prst="straightConnector1">
            <a:avLst/>
          </a:prstGeom>
          <a:ln w="57150">
            <a:solidFill>
              <a:schemeClr val="tx1">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C598042-4B16-9343-B309-200475257F6E}"/>
              </a:ext>
            </a:extLst>
          </p:cNvPr>
          <p:cNvSpPr txBox="1"/>
          <p:nvPr/>
        </p:nvSpPr>
        <p:spPr>
          <a:xfrm>
            <a:off x="4918990" y="3647104"/>
            <a:ext cx="813170" cy="307777"/>
          </a:xfrm>
          <a:prstGeom prst="rect">
            <a:avLst/>
          </a:prstGeom>
          <a:noFill/>
          <a:ln>
            <a:noFill/>
          </a:ln>
        </p:spPr>
        <p:txBody>
          <a:bodyPr wrap="square" rtlCol="0">
            <a:spAutoFit/>
          </a:bodyPr>
          <a:lstStyle/>
          <a:p>
            <a:r>
              <a:rPr lang="en-US" dirty="0">
                <a:solidFill>
                  <a:schemeClr val="tx1">
                    <a:lumMod val="90000"/>
                    <a:lumOff val="10000"/>
                  </a:schemeClr>
                </a:solidFill>
              </a:rPr>
              <a:t>ln(x)</a:t>
            </a:r>
          </a:p>
        </p:txBody>
      </p:sp>
      <p:sp>
        <p:nvSpPr>
          <p:cNvPr id="9" name="TextBox 8">
            <a:extLst>
              <a:ext uri="{FF2B5EF4-FFF2-40B4-BE49-F238E27FC236}">
                <a16:creationId xmlns:a16="http://schemas.microsoft.com/office/drawing/2014/main" id="{4C4979BE-4EF5-8948-8B3A-C21880E1F550}"/>
              </a:ext>
            </a:extLst>
          </p:cNvPr>
          <p:cNvSpPr txBox="1"/>
          <p:nvPr/>
        </p:nvSpPr>
        <p:spPr>
          <a:xfrm>
            <a:off x="416630" y="2670419"/>
            <a:ext cx="813170" cy="307777"/>
          </a:xfrm>
          <a:prstGeom prst="rect">
            <a:avLst/>
          </a:prstGeom>
          <a:noFill/>
          <a:ln>
            <a:noFill/>
          </a:ln>
        </p:spPr>
        <p:txBody>
          <a:bodyPr wrap="square" rtlCol="0">
            <a:spAutoFit/>
          </a:bodyPr>
          <a:lstStyle/>
          <a:p>
            <a:r>
              <a:rPr lang="en-US" dirty="0">
                <a:solidFill>
                  <a:schemeClr val="tx1">
                    <a:lumMod val="90000"/>
                    <a:lumOff val="10000"/>
                  </a:schemeClr>
                </a:solidFill>
              </a:rPr>
              <a:t>Odds</a:t>
            </a:r>
          </a:p>
        </p:txBody>
      </p:sp>
      <p:sp>
        <p:nvSpPr>
          <p:cNvPr id="10" name="TextBox 9">
            <a:extLst>
              <a:ext uri="{FF2B5EF4-FFF2-40B4-BE49-F238E27FC236}">
                <a16:creationId xmlns:a16="http://schemas.microsoft.com/office/drawing/2014/main" id="{B1B09BCA-7FFF-EE44-8DEB-EAF13510B347}"/>
              </a:ext>
            </a:extLst>
          </p:cNvPr>
          <p:cNvSpPr txBox="1"/>
          <p:nvPr/>
        </p:nvSpPr>
        <p:spPr>
          <a:xfrm>
            <a:off x="416630" y="4217904"/>
            <a:ext cx="1090522" cy="307777"/>
          </a:xfrm>
          <a:prstGeom prst="rect">
            <a:avLst/>
          </a:prstGeom>
          <a:noFill/>
          <a:ln>
            <a:noFill/>
          </a:ln>
        </p:spPr>
        <p:txBody>
          <a:bodyPr wrap="square" rtlCol="0">
            <a:spAutoFit/>
          </a:bodyPr>
          <a:lstStyle/>
          <a:p>
            <a:r>
              <a:rPr lang="en-US" dirty="0">
                <a:solidFill>
                  <a:schemeClr val="tx1">
                    <a:lumMod val="90000"/>
                    <a:lumOff val="10000"/>
                  </a:schemeClr>
                </a:solidFill>
              </a:rPr>
              <a:t>Log Odds</a:t>
            </a:r>
          </a:p>
        </p:txBody>
      </p:sp>
      <p:cxnSp>
        <p:nvCxnSpPr>
          <p:cNvPr id="11" name="Straight Arrow Connector 10">
            <a:extLst>
              <a:ext uri="{FF2B5EF4-FFF2-40B4-BE49-F238E27FC236}">
                <a16:creationId xmlns:a16="http://schemas.microsoft.com/office/drawing/2014/main" id="{0E5D0E2D-CAB8-F44D-B235-07865D178434}"/>
              </a:ext>
            </a:extLst>
          </p:cNvPr>
          <p:cNvCxnSpPr>
            <a:cxnSpLocks/>
          </p:cNvCxnSpPr>
          <p:nvPr/>
        </p:nvCxnSpPr>
        <p:spPr>
          <a:xfrm>
            <a:off x="1468026" y="1150873"/>
            <a:ext cx="6644942" cy="0"/>
          </a:xfrm>
          <a:prstGeom prst="straightConnector1">
            <a:avLst/>
          </a:prstGeom>
          <a:ln w="76200">
            <a:solidFill>
              <a:schemeClr val="tx1">
                <a:lumMod val="90000"/>
                <a:lumOff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1A5F3EC-9242-FF48-ACBD-DACC2597B4FE}"/>
              </a:ext>
            </a:extLst>
          </p:cNvPr>
          <p:cNvSpPr txBox="1"/>
          <p:nvPr/>
        </p:nvSpPr>
        <p:spPr>
          <a:xfrm>
            <a:off x="1507152" y="1259308"/>
            <a:ext cx="6406636" cy="307777"/>
          </a:xfrm>
          <a:prstGeom prst="rect">
            <a:avLst/>
          </a:prstGeom>
          <a:noFill/>
          <a:ln>
            <a:noFill/>
          </a:ln>
        </p:spPr>
        <p:txBody>
          <a:bodyPr wrap="square" rtlCol="0">
            <a:spAutoFit/>
          </a:bodyPr>
          <a:lstStyle/>
          <a:p>
            <a:pPr algn="just"/>
            <a:r>
              <a:rPr lang="en-US" dirty="0">
                <a:solidFill>
                  <a:schemeClr val="tx1">
                    <a:lumMod val="90000"/>
                    <a:lumOff val="10000"/>
                  </a:schemeClr>
                </a:solidFill>
              </a:rPr>
              <a:t>0			     0.5			           1</a:t>
            </a:r>
          </a:p>
        </p:txBody>
      </p:sp>
      <p:sp>
        <p:nvSpPr>
          <p:cNvPr id="13" name="TextBox 12">
            <a:extLst>
              <a:ext uri="{FF2B5EF4-FFF2-40B4-BE49-F238E27FC236}">
                <a16:creationId xmlns:a16="http://schemas.microsoft.com/office/drawing/2014/main" id="{8C1838D2-DDED-5C43-8C86-8A34113B58DA}"/>
              </a:ext>
            </a:extLst>
          </p:cNvPr>
          <p:cNvSpPr txBox="1"/>
          <p:nvPr/>
        </p:nvSpPr>
        <p:spPr>
          <a:xfrm>
            <a:off x="337373" y="1008728"/>
            <a:ext cx="1370046" cy="307777"/>
          </a:xfrm>
          <a:prstGeom prst="rect">
            <a:avLst/>
          </a:prstGeom>
          <a:noFill/>
          <a:ln>
            <a:noFill/>
          </a:ln>
        </p:spPr>
        <p:txBody>
          <a:bodyPr wrap="square" rtlCol="0">
            <a:spAutoFit/>
          </a:bodyPr>
          <a:lstStyle/>
          <a:p>
            <a:r>
              <a:rPr lang="en-US" dirty="0">
                <a:solidFill>
                  <a:schemeClr val="tx1">
                    <a:lumMod val="90000"/>
                    <a:lumOff val="10000"/>
                  </a:schemeClr>
                </a:solidFill>
              </a:rPr>
              <a:t>Probability</a:t>
            </a:r>
          </a:p>
        </p:txBody>
      </p:sp>
      <p:cxnSp>
        <p:nvCxnSpPr>
          <p:cNvPr id="14" name="Straight Arrow Connector 13">
            <a:extLst>
              <a:ext uri="{FF2B5EF4-FFF2-40B4-BE49-F238E27FC236}">
                <a16:creationId xmlns:a16="http://schemas.microsoft.com/office/drawing/2014/main" id="{675AA457-8805-894D-B736-EF161A6AF011}"/>
              </a:ext>
            </a:extLst>
          </p:cNvPr>
          <p:cNvCxnSpPr>
            <a:cxnSpLocks/>
          </p:cNvCxnSpPr>
          <p:nvPr/>
        </p:nvCxnSpPr>
        <p:spPr>
          <a:xfrm>
            <a:off x="4720683" y="1775662"/>
            <a:ext cx="0" cy="742278"/>
          </a:xfrm>
          <a:prstGeom prst="straightConnector1">
            <a:avLst/>
          </a:prstGeom>
          <a:ln w="57150">
            <a:solidFill>
              <a:schemeClr val="tx1">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DFECF90-0D9B-E645-B09C-C4B6303E6F21}"/>
              </a:ext>
            </a:extLst>
          </p:cNvPr>
          <p:cNvSpPr txBox="1"/>
          <p:nvPr/>
        </p:nvSpPr>
        <p:spPr>
          <a:xfrm>
            <a:off x="4944761" y="1844728"/>
            <a:ext cx="813170" cy="307777"/>
          </a:xfrm>
          <a:prstGeom prst="rect">
            <a:avLst/>
          </a:prstGeom>
          <a:noFill/>
          <a:ln>
            <a:noFill/>
          </a:ln>
        </p:spPr>
        <p:txBody>
          <a:bodyPr wrap="square" rtlCol="0">
            <a:spAutoFit/>
          </a:bodyPr>
          <a:lstStyle/>
          <a:p>
            <a:r>
              <a:rPr lang="en-US" dirty="0">
                <a:solidFill>
                  <a:schemeClr val="tx1">
                    <a:lumMod val="90000"/>
                    <a:lumOff val="10000"/>
                  </a:schemeClr>
                </a:solidFill>
              </a:rPr>
              <a:t>p/(1-p)</a:t>
            </a:r>
          </a:p>
        </p:txBody>
      </p:sp>
    </p:spTree>
    <p:extLst>
      <p:ext uri="{BB962C8B-B14F-4D97-AF65-F5344CB8AC3E}">
        <p14:creationId xmlns:p14="http://schemas.microsoft.com/office/powerpoint/2010/main" val="19115386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Logistic Regression </a:t>
            </a:r>
          </a:p>
        </p:txBody>
      </p:sp>
      <mc:AlternateContent xmlns:mc="http://schemas.openxmlformats.org/markup-compatibility/2006" xmlns:a14="http://schemas.microsoft.com/office/drawing/2010/main">
        <mc:Choice Requires="a14">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Logistic regression are harder to converge and require more data to fit </a:t>
                </a:r>
              </a:p>
              <a:p>
                <a:pPr algn="l">
                  <a:lnSpc>
                    <a:spcPct val="150000"/>
                  </a:lnSpc>
                </a:pP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𝑙𝑜𝑔</m:t>
                        </m:r>
                      </m:e>
                      <m:sub>
                        <m:r>
                          <a:rPr lang="en-US" sz="2400" i="1">
                            <a:latin typeface="Cambria Math" panose="02040503050406030204" pitchFamily="18" charset="0"/>
                          </a:rPr>
                          <m:t>𝑒</m:t>
                        </m:r>
                      </m:sub>
                    </m:sSub>
                    <m:f>
                      <m:fPr>
                        <m:ctrlPr>
                          <a:rPr lang="en-US" sz="2400" i="1">
                            <a:latin typeface="Cambria Math" panose="02040503050406030204" pitchFamily="18" charset="0"/>
                          </a:rPr>
                        </m:ctrlPr>
                      </m:fPr>
                      <m:num>
                        <m:r>
                          <a:rPr lang="en-US" sz="2400" i="1">
                            <a:latin typeface="Cambria Math" panose="02040503050406030204" pitchFamily="18" charset="0"/>
                          </a:rPr>
                          <m:t>𝑝</m:t>
                        </m:r>
                      </m:num>
                      <m:den>
                        <m:r>
                          <a:rPr lang="en-US" sz="2400" i="1">
                            <a:latin typeface="Cambria Math" panose="02040503050406030204" pitchFamily="18" charset="0"/>
                          </a:rPr>
                          <m:t>1−</m:t>
                        </m:r>
                        <m:r>
                          <a:rPr lang="en-US" sz="2400" i="1">
                            <a:latin typeface="Cambria Math" panose="02040503050406030204" pitchFamily="18" charset="0"/>
                          </a:rPr>
                          <m:t>𝑝</m:t>
                        </m:r>
                      </m:den>
                    </m:f>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0</m:t>
                        </m:r>
                        <m:r>
                          <a:rPr lang="en-US" sz="2400" i="1">
                            <a:latin typeface="Cambria Math" panose="02040503050406030204" pitchFamily="18" charset="0"/>
                          </a:rPr>
                          <m:t>𝑗</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r>
                          <a:rPr lang="en-US" sz="2400" i="1">
                            <a:latin typeface="Cambria Math" panose="02040503050406030204" pitchFamily="18" charset="0"/>
                          </a:rPr>
                          <m:t>𝑗</m:t>
                        </m:r>
                      </m:sub>
                    </m:sSub>
                    <m:r>
                      <a:rPr lang="en-US" sz="2400" i="1">
                        <a:latin typeface="Cambria Math" panose="02040503050406030204" pitchFamily="18" charset="0"/>
                      </a:rPr>
                      <m:t>∗</m:t>
                    </m:r>
                    <m:r>
                      <a:rPr lang="en-US" sz="2400" i="1">
                        <a:latin typeface="Cambria Math" panose="02040503050406030204" pitchFamily="18" charset="0"/>
                      </a:rPr>
                      <m:t>𝐴𝑔𝑒</m:t>
                    </m:r>
                  </m:oMath>
                </a14:m>
                <a:r>
                  <a:rPr lang="en-US" sz="2400" dirty="0"/>
                  <a:t> </a:t>
                </a:r>
              </a:p>
              <a:p>
                <a:pPr algn="l">
                  <a:lnSpc>
                    <a:spcPct val="150000"/>
                  </a:lnSpc>
                </a:pPr>
                <a:endParaRPr lang="en-US" sz="2400" dirty="0"/>
              </a:p>
              <a:p>
                <a:pPr indent="-228600" defTabSz="914400">
                  <a:lnSpc>
                    <a:spcPct val="90000"/>
                  </a:lnSpc>
                </a:pPr>
                <a:r>
                  <a:rPr lang="en-US" sz="1800" dirty="0"/>
                  <a:t>The Intercept is the log Odds of your event when x is 0</a:t>
                </a:r>
              </a:p>
              <a:p>
                <a:pPr indent="-228600" defTabSz="914400">
                  <a:lnSpc>
                    <a:spcPct val="90000"/>
                  </a:lnSpc>
                </a:pPr>
                <a:r>
                  <a:rPr lang="en-US" sz="1800" dirty="0"/>
                  <a:t>If the intercept is ZERO </a:t>
                </a:r>
                <a:r>
                  <a:rPr lang="en-US" sz="1800" dirty="0">
                    <a:sym typeface="Wingdings" pitchFamily="2" charset="2"/>
                  </a:rPr>
                  <a:t> you have a 50/50 chance</a:t>
                </a:r>
                <a:endParaRPr lang="en-US" sz="1800" dirty="0"/>
              </a:p>
              <a:p>
                <a:pPr indent="-228600" defTabSz="914400">
                  <a:lnSpc>
                    <a:spcPct val="90000"/>
                  </a:lnSpc>
                </a:pPr>
                <a:r>
                  <a:rPr lang="en-US" sz="1800" dirty="0"/>
                  <a:t>If the intercept is negative </a:t>
                </a:r>
                <a:r>
                  <a:rPr lang="en-US" sz="1800" dirty="0">
                    <a:sym typeface="Wingdings" pitchFamily="2" charset="2"/>
                  </a:rPr>
                  <a:t> you’re less likely </a:t>
                </a:r>
              </a:p>
              <a:p>
                <a:pPr indent="-228600" defTabSz="914400">
                  <a:lnSpc>
                    <a:spcPct val="90000"/>
                  </a:lnSpc>
                </a:pPr>
                <a:r>
                  <a:rPr lang="en-US" sz="1800" dirty="0">
                    <a:sym typeface="Wingdings" pitchFamily="2" charset="2"/>
                  </a:rPr>
                  <a:t>If the intercept is positive  you’re more likely </a:t>
                </a:r>
                <a:endParaRPr lang="en-US" sz="1800" dirty="0"/>
              </a:p>
              <a:p>
                <a:pPr algn="l">
                  <a:lnSpc>
                    <a:spcPct val="150000"/>
                  </a:lnSpc>
                </a:pPr>
                <a:endParaRPr lang="en-US" sz="2400" dirty="0"/>
              </a:p>
            </p:txBody>
          </p:sp>
        </mc:Choice>
        <mc:Fallback xmlns="">
          <p:sp>
            <p:nvSpPr>
              <p:cNvPr id="3" name="Google Shape;743;p29">
                <a:extLst>
                  <a:ext uri="{FF2B5EF4-FFF2-40B4-BE49-F238E27FC236}">
                    <a16:creationId xmlns:a16="http://schemas.microsoft.com/office/drawing/2014/main" id="{7EA7C339-7025-3C46-ABE6-2D45B523D5D2}"/>
                  </a:ext>
                </a:extLst>
              </p:cNvPr>
              <p:cNvSpPr txBox="1">
                <a:spLocks noRot="1" noChangeAspect="1" noMove="1" noResize="1" noEditPoints="1" noAdjustHandles="1" noChangeArrowheads="1" noChangeShapeType="1" noTextEdit="1"/>
              </p:cNvSpPr>
              <p:nvPr/>
            </p:nvSpPr>
            <p:spPr>
              <a:xfrm>
                <a:off x="725978" y="1006770"/>
                <a:ext cx="7638793" cy="3209700"/>
              </a:xfrm>
              <a:prstGeom prst="rect">
                <a:avLst/>
              </a:prstGeom>
              <a:blipFill>
                <a:blip r:embed="rId2"/>
                <a:stretch>
                  <a:fillRect b="-1417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522474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22495" y="1460192"/>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Computational models make predictions based on hypotheses.</a:t>
            </a:r>
            <a:br>
              <a:rPr lang="en" dirty="0"/>
            </a:br>
            <a:r>
              <a:rPr lang="en" b="0" dirty="0"/>
              <a:t>They predict the state of an outcome variable (y) given new information x or at a new time point (</a:t>
            </a:r>
            <a:r>
              <a:rPr lang="en" b="0" dirty="0" err="1"/>
              <a:t>xt</a:t>
            </a:r>
            <a:r>
              <a:rPr lang="en" b="0" dirty="0"/>
              <a:t>)</a:t>
            </a:r>
            <a:endParaRPr b="0"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82116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Logistic Regression </a:t>
            </a:r>
          </a:p>
        </p:txBody>
      </p:sp>
      <mc:AlternateContent xmlns:mc="http://schemas.openxmlformats.org/markup-compatibility/2006" xmlns:a14="http://schemas.microsoft.com/office/drawing/2010/main">
        <mc:Choice Requires="a14">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Logistic regression are harder to converge and require more data to fit </a:t>
                </a:r>
              </a:p>
              <a:p>
                <a:pPr algn="l">
                  <a:lnSpc>
                    <a:spcPct val="150000"/>
                  </a:lnSpc>
                </a:pP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𝑙𝑜𝑔</m:t>
                        </m:r>
                      </m:e>
                      <m:sub>
                        <m:r>
                          <a:rPr lang="en-US" sz="2400" i="1">
                            <a:latin typeface="Cambria Math" panose="02040503050406030204" pitchFamily="18" charset="0"/>
                          </a:rPr>
                          <m:t>𝑒</m:t>
                        </m:r>
                      </m:sub>
                    </m:sSub>
                    <m:f>
                      <m:fPr>
                        <m:ctrlPr>
                          <a:rPr lang="en-US" sz="2400" i="1">
                            <a:latin typeface="Cambria Math" panose="02040503050406030204" pitchFamily="18" charset="0"/>
                          </a:rPr>
                        </m:ctrlPr>
                      </m:fPr>
                      <m:num>
                        <m:r>
                          <a:rPr lang="en-US" sz="2400" i="1">
                            <a:latin typeface="Cambria Math" panose="02040503050406030204" pitchFamily="18" charset="0"/>
                          </a:rPr>
                          <m:t>𝑝</m:t>
                        </m:r>
                      </m:num>
                      <m:den>
                        <m:r>
                          <a:rPr lang="en-US" sz="2400" i="1">
                            <a:latin typeface="Cambria Math" panose="02040503050406030204" pitchFamily="18" charset="0"/>
                          </a:rPr>
                          <m:t>1−</m:t>
                        </m:r>
                        <m:r>
                          <a:rPr lang="en-US" sz="2400" i="1">
                            <a:latin typeface="Cambria Math" panose="02040503050406030204" pitchFamily="18" charset="0"/>
                          </a:rPr>
                          <m:t>𝑝</m:t>
                        </m:r>
                      </m:den>
                    </m:f>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0</m:t>
                        </m:r>
                        <m:r>
                          <a:rPr lang="en-US" sz="2400" i="1">
                            <a:latin typeface="Cambria Math" panose="02040503050406030204" pitchFamily="18" charset="0"/>
                          </a:rPr>
                          <m:t>𝑗</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r>
                          <a:rPr lang="en-US" sz="2400" i="1">
                            <a:latin typeface="Cambria Math" panose="02040503050406030204" pitchFamily="18" charset="0"/>
                          </a:rPr>
                          <m:t>𝑗</m:t>
                        </m:r>
                      </m:sub>
                    </m:sSub>
                    <m:r>
                      <a:rPr lang="en-US" sz="2400" i="1">
                        <a:latin typeface="Cambria Math" panose="02040503050406030204" pitchFamily="18" charset="0"/>
                      </a:rPr>
                      <m:t>∗</m:t>
                    </m:r>
                    <m:r>
                      <a:rPr lang="en-US" sz="2400" i="1">
                        <a:latin typeface="Cambria Math" panose="02040503050406030204" pitchFamily="18" charset="0"/>
                      </a:rPr>
                      <m:t>𝐴𝑔𝑒</m:t>
                    </m:r>
                  </m:oMath>
                </a14:m>
                <a:r>
                  <a:rPr lang="en-US" sz="2400" dirty="0"/>
                  <a:t> </a:t>
                </a:r>
              </a:p>
              <a:p>
                <a:pPr algn="l">
                  <a:lnSpc>
                    <a:spcPct val="150000"/>
                  </a:lnSpc>
                </a:pPr>
                <a:endParaRPr lang="en-US" sz="2400" dirty="0"/>
              </a:p>
              <a:p>
                <a:pPr indent="-228600" defTabSz="914400">
                  <a:lnSpc>
                    <a:spcPct val="90000"/>
                  </a:lnSpc>
                </a:pPr>
                <a:r>
                  <a:rPr lang="en-US" sz="1800" dirty="0"/>
                  <a:t>The Slope controls how steep the relationship is</a:t>
                </a:r>
              </a:p>
              <a:p>
                <a:pPr indent="-228600" defTabSz="914400">
                  <a:lnSpc>
                    <a:spcPct val="90000"/>
                  </a:lnSpc>
                </a:pPr>
                <a:r>
                  <a:rPr lang="en-US" sz="1800" dirty="0"/>
                  <a:t>If the Slope is small </a:t>
                </a:r>
                <a:r>
                  <a:rPr lang="en-US" sz="1800" dirty="0">
                    <a:sym typeface="Wingdings" pitchFamily="2" charset="2"/>
                  </a:rPr>
                  <a:t> the relationship between x &amp; y is noisy</a:t>
                </a:r>
              </a:p>
              <a:p>
                <a:pPr indent="-228600" defTabSz="914400">
                  <a:lnSpc>
                    <a:spcPct val="90000"/>
                  </a:lnSpc>
                </a:pPr>
                <a:r>
                  <a:rPr lang="en-US" sz="1800" dirty="0"/>
                  <a:t>If the Slope is negative </a:t>
                </a:r>
                <a:r>
                  <a:rPr lang="en-US" sz="1800" dirty="0">
                    <a:sym typeface="Wingdings" pitchFamily="2" charset="2"/>
                  </a:rPr>
                  <a:t> small values of X are more likely</a:t>
                </a:r>
              </a:p>
              <a:p>
                <a:pPr indent="-228600" defTabSz="914400">
                  <a:lnSpc>
                    <a:spcPct val="90000"/>
                  </a:lnSpc>
                </a:pPr>
                <a:r>
                  <a:rPr lang="en-US" sz="1800" dirty="0">
                    <a:sym typeface="Wingdings" pitchFamily="2" charset="2"/>
                  </a:rPr>
                  <a:t>If the Slope is positive  large values of X are more likely</a:t>
                </a:r>
                <a:endParaRPr lang="en-US" sz="1800" dirty="0"/>
              </a:p>
              <a:p>
                <a:pPr lvl="1" indent="-228600" defTabSz="914400">
                  <a:lnSpc>
                    <a:spcPct val="90000"/>
                  </a:lnSpc>
                  <a:buFont typeface="Arial" panose="020B0604020202020204" pitchFamily="34" charset="0"/>
                  <a:buChar char="•"/>
                </a:pPr>
                <a:endParaRPr lang="en-US" sz="1800"/>
              </a:p>
              <a:p>
                <a:pPr algn="l">
                  <a:lnSpc>
                    <a:spcPct val="150000"/>
                  </a:lnSpc>
                </a:pPr>
                <a:endParaRPr lang="en-US" sz="2400" dirty="0"/>
              </a:p>
            </p:txBody>
          </p:sp>
        </mc:Choice>
        <mc:Fallback xmlns="">
          <p:sp>
            <p:nvSpPr>
              <p:cNvPr id="3" name="Google Shape;743;p29">
                <a:extLst>
                  <a:ext uri="{FF2B5EF4-FFF2-40B4-BE49-F238E27FC236}">
                    <a16:creationId xmlns:a16="http://schemas.microsoft.com/office/drawing/2014/main" id="{7EA7C339-7025-3C46-ABE6-2D45B523D5D2}"/>
                  </a:ext>
                </a:extLst>
              </p:cNvPr>
              <p:cNvSpPr txBox="1">
                <a:spLocks noRot="1" noChangeAspect="1" noMove="1" noResize="1" noEditPoints="1" noAdjustHandles="1" noChangeArrowheads="1" noChangeShapeType="1" noTextEdit="1"/>
              </p:cNvSpPr>
              <p:nvPr/>
            </p:nvSpPr>
            <p:spPr>
              <a:xfrm>
                <a:off x="725978" y="1006770"/>
                <a:ext cx="7638793" cy="3209700"/>
              </a:xfrm>
              <a:prstGeom prst="rect">
                <a:avLst/>
              </a:prstGeom>
              <a:blipFill>
                <a:blip r:embed="rId2"/>
                <a:stretch>
                  <a:fillRect b="-1417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2343131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Nested data </a:t>
            </a:r>
          </a:p>
        </p:txBody>
      </p:sp>
      <p:pic>
        <p:nvPicPr>
          <p:cNvPr id="4" name="Graphic 3" descr="Group success">
            <a:extLst>
              <a:ext uri="{FF2B5EF4-FFF2-40B4-BE49-F238E27FC236}">
                <a16:creationId xmlns:a16="http://schemas.microsoft.com/office/drawing/2014/main" id="{A211A63E-0812-4117-A292-A60F46243A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9696" y="2464879"/>
            <a:ext cx="1443638" cy="1443638"/>
          </a:xfrm>
          <a:prstGeom prst="rect">
            <a:avLst/>
          </a:prstGeom>
        </p:spPr>
      </p:pic>
      <p:pic>
        <p:nvPicPr>
          <p:cNvPr id="5" name="Graphic 4" descr="Group success">
            <a:extLst>
              <a:ext uri="{FF2B5EF4-FFF2-40B4-BE49-F238E27FC236}">
                <a16:creationId xmlns:a16="http://schemas.microsoft.com/office/drawing/2014/main" id="{83E33808-6542-49E5-A90B-471AF8B60A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11296" y="2464879"/>
            <a:ext cx="1443638" cy="1443638"/>
          </a:xfrm>
          <a:prstGeom prst="rect">
            <a:avLst/>
          </a:prstGeom>
        </p:spPr>
      </p:pic>
      <p:pic>
        <p:nvPicPr>
          <p:cNvPr id="6" name="Graphic 5" descr="Group success">
            <a:extLst>
              <a:ext uri="{FF2B5EF4-FFF2-40B4-BE49-F238E27FC236}">
                <a16:creationId xmlns:a16="http://schemas.microsoft.com/office/drawing/2014/main" id="{590F88A5-7161-4C56-B79C-99682CEB3E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17582" y="2464879"/>
            <a:ext cx="1443638" cy="1443638"/>
          </a:xfrm>
          <a:prstGeom prst="rect">
            <a:avLst/>
          </a:prstGeom>
        </p:spPr>
      </p:pic>
      <p:pic>
        <p:nvPicPr>
          <p:cNvPr id="7" name="Graphic 6" descr="Group success">
            <a:extLst>
              <a:ext uri="{FF2B5EF4-FFF2-40B4-BE49-F238E27FC236}">
                <a16:creationId xmlns:a16="http://schemas.microsoft.com/office/drawing/2014/main" id="{5C69D53F-C746-4218-8E61-39AA2EF2AB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33953" y="2464879"/>
            <a:ext cx="1443638" cy="1443638"/>
          </a:xfrm>
          <a:prstGeom prst="rect">
            <a:avLst/>
          </a:prstGeom>
        </p:spPr>
      </p:pic>
      <p:pic>
        <p:nvPicPr>
          <p:cNvPr id="8" name="Graphic 7" descr="Group success">
            <a:extLst>
              <a:ext uri="{FF2B5EF4-FFF2-40B4-BE49-F238E27FC236}">
                <a16:creationId xmlns:a16="http://schemas.microsoft.com/office/drawing/2014/main" id="{C89B7650-2807-4769-BC94-6BC9ED06EB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40239" y="2464879"/>
            <a:ext cx="1443638" cy="1443638"/>
          </a:xfrm>
          <a:prstGeom prst="rect">
            <a:avLst/>
          </a:prstGeom>
        </p:spPr>
      </p:pic>
      <p:pic>
        <p:nvPicPr>
          <p:cNvPr id="9" name="Graphic 8" descr="Group success">
            <a:extLst>
              <a:ext uri="{FF2B5EF4-FFF2-40B4-BE49-F238E27FC236}">
                <a16:creationId xmlns:a16="http://schemas.microsoft.com/office/drawing/2014/main" id="{107259BC-6DC9-489F-BF5A-09C49F5FED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56610" y="2464879"/>
            <a:ext cx="1443638" cy="1443638"/>
          </a:xfrm>
          <a:prstGeom prst="rect">
            <a:avLst/>
          </a:prstGeom>
        </p:spPr>
      </p:pic>
      <p:pic>
        <p:nvPicPr>
          <p:cNvPr id="11" name="Graphic 10" descr="Dancing">
            <a:extLst>
              <a:ext uri="{FF2B5EF4-FFF2-40B4-BE49-F238E27FC236}">
                <a16:creationId xmlns:a16="http://schemas.microsoft.com/office/drawing/2014/main" id="{89B0C392-BFCC-439D-A50A-7AA3FB0844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04020" y="1605370"/>
            <a:ext cx="914400" cy="914400"/>
          </a:xfrm>
          <a:prstGeom prst="rect">
            <a:avLst/>
          </a:prstGeom>
        </p:spPr>
      </p:pic>
      <p:sp>
        <p:nvSpPr>
          <p:cNvPr id="12" name="Title 1">
            <a:extLst>
              <a:ext uri="{FF2B5EF4-FFF2-40B4-BE49-F238E27FC236}">
                <a16:creationId xmlns:a16="http://schemas.microsoft.com/office/drawing/2014/main" id="{65311140-A2D5-4408-BD1A-1C53E272805C}"/>
              </a:ext>
            </a:extLst>
          </p:cNvPr>
          <p:cNvSpPr txBox="1">
            <a:spLocks/>
          </p:cNvSpPr>
          <p:nvPr/>
        </p:nvSpPr>
        <p:spPr>
          <a:xfrm>
            <a:off x="767253" y="1131715"/>
            <a:ext cx="773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800"/>
              <a:buFont typeface="Teko"/>
              <a:buNone/>
              <a:defRPr sz="3200" b="1" i="0" u="none" strike="noStrike" cap="none">
                <a:solidFill>
                  <a:schemeClr val="accent3"/>
                </a:solidFill>
                <a:latin typeface="Teko"/>
                <a:ea typeface="Teko"/>
                <a:cs typeface="Teko"/>
                <a:sym typeface="Teko"/>
              </a:defRPr>
            </a:lvl1pPr>
            <a:lvl2pPr marR="0" lvl="1"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2pPr>
            <a:lvl3pPr marR="0" lvl="2"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3pPr>
            <a:lvl4pPr marR="0" lvl="3"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4pPr>
            <a:lvl5pPr marR="0" lvl="4"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5pPr>
            <a:lvl6pPr marR="0" lvl="5"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6pPr>
            <a:lvl7pPr marR="0" lvl="6"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7pPr>
            <a:lvl8pPr marR="0" lvl="7"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8pPr>
            <a:lvl9pPr marR="0" lvl="8"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9pPr>
          </a:lstStyle>
          <a:p>
            <a:r>
              <a:rPr lang="en-US" b="0" dirty="0"/>
              <a:t>What is the best song to dance to?</a:t>
            </a:r>
          </a:p>
        </p:txBody>
      </p:sp>
    </p:spTree>
    <p:extLst>
      <p:ext uri="{BB962C8B-B14F-4D97-AF65-F5344CB8AC3E}">
        <p14:creationId xmlns:p14="http://schemas.microsoft.com/office/powerpoint/2010/main" val="4694437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Nested data </a:t>
            </a:r>
          </a:p>
        </p:txBody>
      </p:sp>
      <p:pic>
        <p:nvPicPr>
          <p:cNvPr id="4" name="Graphic 3" descr="Group success">
            <a:extLst>
              <a:ext uri="{FF2B5EF4-FFF2-40B4-BE49-F238E27FC236}">
                <a16:creationId xmlns:a16="http://schemas.microsoft.com/office/drawing/2014/main" id="{A211A63E-0812-4117-A292-A60F46243A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9696" y="2464879"/>
            <a:ext cx="1443638" cy="1443638"/>
          </a:xfrm>
          <a:prstGeom prst="rect">
            <a:avLst/>
          </a:prstGeom>
        </p:spPr>
      </p:pic>
      <p:pic>
        <p:nvPicPr>
          <p:cNvPr id="5" name="Graphic 4" descr="Group success">
            <a:extLst>
              <a:ext uri="{FF2B5EF4-FFF2-40B4-BE49-F238E27FC236}">
                <a16:creationId xmlns:a16="http://schemas.microsoft.com/office/drawing/2014/main" id="{83E33808-6542-49E5-A90B-471AF8B60A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11296" y="2464879"/>
            <a:ext cx="1443638" cy="1443638"/>
          </a:xfrm>
          <a:prstGeom prst="rect">
            <a:avLst/>
          </a:prstGeom>
        </p:spPr>
      </p:pic>
      <p:pic>
        <p:nvPicPr>
          <p:cNvPr id="6" name="Graphic 5" descr="Group success">
            <a:extLst>
              <a:ext uri="{FF2B5EF4-FFF2-40B4-BE49-F238E27FC236}">
                <a16:creationId xmlns:a16="http://schemas.microsoft.com/office/drawing/2014/main" id="{590F88A5-7161-4C56-B79C-99682CEB3E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17582" y="2464879"/>
            <a:ext cx="1443638" cy="1443638"/>
          </a:xfrm>
          <a:prstGeom prst="rect">
            <a:avLst/>
          </a:prstGeom>
        </p:spPr>
      </p:pic>
      <p:pic>
        <p:nvPicPr>
          <p:cNvPr id="7" name="Graphic 6" descr="Group success">
            <a:extLst>
              <a:ext uri="{FF2B5EF4-FFF2-40B4-BE49-F238E27FC236}">
                <a16:creationId xmlns:a16="http://schemas.microsoft.com/office/drawing/2014/main" id="{5C69D53F-C746-4218-8E61-39AA2EF2AB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3953" y="2464879"/>
            <a:ext cx="1443638" cy="1443638"/>
          </a:xfrm>
          <a:prstGeom prst="rect">
            <a:avLst/>
          </a:prstGeom>
        </p:spPr>
      </p:pic>
      <p:pic>
        <p:nvPicPr>
          <p:cNvPr id="8" name="Graphic 7" descr="Group success">
            <a:extLst>
              <a:ext uri="{FF2B5EF4-FFF2-40B4-BE49-F238E27FC236}">
                <a16:creationId xmlns:a16="http://schemas.microsoft.com/office/drawing/2014/main" id="{C89B7650-2807-4769-BC94-6BC9ED06EB7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40239" y="2464879"/>
            <a:ext cx="1443638" cy="1443638"/>
          </a:xfrm>
          <a:prstGeom prst="rect">
            <a:avLst/>
          </a:prstGeom>
        </p:spPr>
      </p:pic>
      <p:pic>
        <p:nvPicPr>
          <p:cNvPr id="9" name="Graphic 8" descr="Group success">
            <a:extLst>
              <a:ext uri="{FF2B5EF4-FFF2-40B4-BE49-F238E27FC236}">
                <a16:creationId xmlns:a16="http://schemas.microsoft.com/office/drawing/2014/main" id="{107259BC-6DC9-489F-BF5A-09C49F5FED6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56610" y="2464879"/>
            <a:ext cx="1443638" cy="1443638"/>
          </a:xfrm>
          <a:prstGeom prst="rect">
            <a:avLst/>
          </a:prstGeom>
        </p:spPr>
      </p:pic>
      <p:pic>
        <p:nvPicPr>
          <p:cNvPr id="11" name="Graphic 10" descr="Dancing">
            <a:extLst>
              <a:ext uri="{FF2B5EF4-FFF2-40B4-BE49-F238E27FC236}">
                <a16:creationId xmlns:a16="http://schemas.microsoft.com/office/drawing/2014/main" id="{89B0C392-BFCC-439D-A50A-7AA3FB08446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04020" y="1605370"/>
            <a:ext cx="914400" cy="914400"/>
          </a:xfrm>
          <a:prstGeom prst="rect">
            <a:avLst/>
          </a:prstGeom>
        </p:spPr>
      </p:pic>
      <p:sp>
        <p:nvSpPr>
          <p:cNvPr id="12" name="Title 1">
            <a:extLst>
              <a:ext uri="{FF2B5EF4-FFF2-40B4-BE49-F238E27FC236}">
                <a16:creationId xmlns:a16="http://schemas.microsoft.com/office/drawing/2014/main" id="{65311140-A2D5-4408-BD1A-1C53E272805C}"/>
              </a:ext>
            </a:extLst>
          </p:cNvPr>
          <p:cNvSpPr txBox="1">
            <a:spLocks/>
          </p:cNvSpPr>
          <p:nvPr/>
        </p:nvSpPr>
        <p:spPr>
          <a:xfrm>
            <a:off x="767253" y="1131715"/>
            <a:ext cx="773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800"/>
              <a:buFont typeface="Teko"/>
              <a:buNone/>
              <a:defRPr sz="3200" b="1" i="0" u="none" strike="noStrike" cap="none">
                <a:solidFill>
                  <a:schemeClr val="accent3"/>
                </a:solidFill>
                <a:latin typeface="Teko"/>
                <a:ea typeface="Teko"/>
                <a:cs typeface="Teko"/>
                <a:sym typeface="Teko"/>
              </a:defRPr>
            </a:lvl1pPr>
            <a:lvl2pPr marR="0" lvl="1"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2pPr>
            <a:lvl3pPr marR="0" lvl="2"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3pPr>
            <a:lvl4pPr marR="0" lvl="3"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4pPr>
            <a:lvl5pPr marR="0" lvl="4"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5pPr>
            <a:lvl6pPr marR="0" lvl="5"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6pPr>
            <a:lvl7pPr marR="0" lvl="6"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7pPr>
            <a:lvl8pPr marR="0" lvl="7"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8pPr>
            <a:lvl9pPr marR="0" lvl="8"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9pPr>
          </a:lstStyle>
          <a:p>
            <a:r>
              <a:rPr lang="en-US" b="0" dirty="0"/>
              <a:t>What is the best song to dance to?</a:t>
            </a:r>
          </a:p>
        </p:txBody>
      </p:sp>
    </p:spTree>
    <p:extLst>
      <p:ext uri="{BB962C8B-B14F-4D97-AF65-F5344CB8AC3E}">
        <p14:creationId xmlns:p14="http://schemas.microsoft.com/office/powerpoint/2010/main" val="17092397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Nested data </a:t>
            </a:r>
          </a:p>
        </p:txBody>
      </p:sp>
      <p:pic>
        <p:nvPicPr>
          <p:cNvPr id="4" name="Graphic 3" descr="Group success">
            <a:extLst>
              <a:ext uri="{FF2B5EF4-FFF2-40B4-BE49-F238E27FC236}">
                <a16:creationId xmlns:a16="http://schemas.microsoft.com/office/drawing/2014/main" id="{A211A63E-0812-4117-A292-A60F46243A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9696" y="3352385"/>
            <a:ext cx="1443638" cy="1443638"/>
          </a:xfrm>
          <a:prstGeom prst="rect">
            <a:avLst/>
          </a:prstGeom>
        </p:spPr>
      </p:pic>
      <p:pic>
        <p:nvPicPr>
          <p:cNvPr id="5" name="Graphic 4" descr="Group success">
            <a:extLst>
              <a:ext uri="{FF2B5EF4-FFF2-40B4-BE49-F238E27FC236}">
                <a16:creationId xmlns:a16="http://schemas.microsoft.com/office/drawing/2014/main" id="{83E33808-6542-49E5-A90B-471AF8B60A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11296" y="3352385"/>
            <a:ext cx="1443638" cy="1443638"/>
          </a:xfrm>
          <a:prstGeom prst="rect">
            <a:avLst/>
          </a:prstGeom>
        </p:spPr>
      </p:pic>
      <p:pic>
        <p:nvPicPr>
          <p:cNvPr id="6" name="Graphic 5" descr="Group success">
            <a:extLst>
              <a:ext uri="{FF2B5EF4-FFF2-40B4-BE49-F238E27FC236}">
                <a16:creationId xmlns:a16="http://schemas.microsoft.com/office/drawing/2014/main" id="{590F88A5-7161-4C56-B79C-99682CEB3E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17582" y="3352385"/>
            <a:ext cx="1443638" cy="1443638"/>
          </a:xfrm>
          <a:prstGeom prst="rect">
            <a:avLst/>
          </a:prstGeom>
        </p:spPr>
      </p:pic>
      <p:pic>
        <p:nvPicPr>
          <p:cNvPr id="7" name="Graphic 6" descr="Group success">
            <a:extLst>
              <a:ext uri="{FF2B5EF4-FFF2-40B4-BE49-F238E27FC236}">
                <a16:creationId xmlns:a16="http://schemas.microsoft.com/office/drawing/2014/main" id="{5C69D53F-C746-4218-8E61-39AA2EF2AB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3953" y="3352385"/>
            <a:ext cx="1443638" cy="1443638"/>
          </a:xfrm>
          <a:prstGeom prst="rect">
            <a:avLst/>
          </a:prstGeom>
        </p:spPr>
      </p:pic>
      <p:pic>
        <p:nvPicPr>
          <p:cNvPr id="8" name="Graphic 7" descr="Group success">
            <a:extLst>
              <a:ext uri="{FF2B5EF4-FFF2-40B4-BE49-F238E27FC236}">
                <a16:creationId xmlns:a16="http://schemas.microsoft.com/office/drawing/2014/main" id="{C89B7650-2807-4769-BC94-6BC9ED06EB7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40239" y="3352385"/>
            <a:ext cx="1443638" cy="1443638"/>
          </a:xfrm>
          <a:prstGeom prst="rect">
            <a:avLst/>
          </a:prstGeom>
        </p:spPr>
      </p:pic>
      <p:pic>
        <p:nvPicPr>
          <p:cNvPr id="9" name="Graphic 8" descr="Group success">
            <a:extLst>
              <a:ext uri="{FF2B5EF4-FFF2-40B4-BE49-F238E27FC236}">
                <a16:creationId xmlns:a16="http://schemas.microsoft.com/office/drawing/2014/main" id="{107259BC-6DC9-489F-BF5A-09C49F5FED6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56610" y="3352385"/>
            <a:ext cx="1443638" cy="1443638"/>
          </a:xfrm>
          <a:prstGeom prst="rect">
            <a:avLst/>
          </a:prstGeom>
        </p:spPr>
      </p:pic>
      <p:sp>
        <p:nvSpPr>
          <p:cNvPr id="12" name="Title 1">
            <a:extLst>
              <a:ext uri="{FF2B5EF4-FFF2-40B4-BE49-F238E27FC236}">
                <a16:creationId xmlns:a16="http://schemas.microsoft.com/office/drawing/2014/main" id="{65311140-A2D5-4408-BD1A-1C53E272805C}"/>
              </a:ext>
            </a:extLst>
          </p:cNvPr>
          <p:cNvSpPr txBox="1">
            <a:spLocks/>
          </p:cNvSpPr>
          <p:nvPr/>
        </p:nvSpPr>
        <p:spPr>
          <a:xfrm>
            <a:off x="767253" y="1131715"/>
            <a:ext cx="773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800"/>
              <a:buFont typeface="Teko"/>
              <a:buNone/>
              <a:defRPr sz="3200" b="1" i="0" u="none" strike="noStrike" cap="none">
                <a:solidFill>
                  <a:schemeClr val="accent3"/>
                </a:solidFill>
                <a:latin typeface="Teko"/>
                <a:ea typeface="Teko"/>
                <a:cs typeface="Teko"/>
                <a:sym typeface="Teko"/>
              </a:defRPr>
            </a:lvl1pPr>
            <a:lvl2pPr marR="0" lvl="1"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2pPr>
            <a:lvl3pPr marR="0" lvl="2"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3pPr>
            <a:lvl4pPr marR="0" lvl="3"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4pPr>
            <a:lvl5pPr marR="0" lvl="4"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5pPr>
            <a:lvl6pPr marR="0" lvl="5"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6pPr>
            <a:lvl7pPr marR="0" lvl="6"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7pPr>
            <a:lvl8pPr marR="0" lvl="7"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8pPr>
            <a:lvl9pPr marR="0" lvl="8"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9pPr>
          </a:lstStyle>
          <a:p>
            <a:r>
              <a:rPr lang="en-US" b="0" dirty="0"/>
              <a:t>What is the best song to dance to?</a:t>
            </a:r>
          </a:p>
        </p:txBody>
      </p:sp>
      <p:sp>
        <p:nvSpPr>
          <p:cNvPr id="3" name="TextBox 2">
            <a:extLst>
              <a:ext uri="{FF2B5EF4-FFF2-40B4-BE49-F238E27FC236}">
                <a16:creationId xmlns:a16="http://schemas.microsoft.com/office/drawing/2014/main" id="{D4669B14-C3D1-474C-9CA0-DDFD0880D5D0}"/>
              </a:ext>
            </a:extLst>
          </p:cNvPr>
          <p:cNvSpPr txBox="1"/>
          <p:nvPr/>
        </p:nvSpPr>
        <p:spPr>
          <a:xfrm>
            <a:off x="863493" y="3004664"/>
            <a:ext cx="996043" cy="307777"/>
          </a:xfrm>
          <a:prstGeom prst="rect">
            <a:avLst/>
          </a:prstGeom>
          <a:noFill/>
        </p:spPr>
        <p:txBody>
          <a:bodyPr wrap="square" rtlCol="0">
            <a:spAutoFit/>
          </a:bodyPr>
          <a:lstStyle/>
          <a:p>
            <a:r>
              <a:rPr lang="en-US" b="1" dirty="0"/>
              <a:t>Le Club</a:t>
            </a:r>
          </a:p>
        </p:txBody>
      </p:sp>
      <p:sp>
        <p:nvSpPr>
          <p:cNvPr id="13" name="TextBox 12">
            <a:extLst>
              <a:ext uri="{FF2B5EF4-FFF2-40B4-BE49-F238E27FC236}">
                <a16:creationId xmlns:a16="http://schemas.microsoft.com/office/drawing/2014/main" id="{3CE91817-0943-4F8E-84C1-925573E8CCDC}"/>
              </a:ext>
            </a:extLst>
          </p:cNvPr>
          <p:cNvSpPr txBox="1"/>
          <p:nvPr/>
        </p:nvSpPr>
        <p:spPr>
          <a:xfrm>
            <a:off x="5009510" y="2990044"/>
            <a:ext cx="692523" cy="307777"/>
          </a:xfrm>
          <a:prstGeom prst="rect">
            <a:avLst/>
          </a:prstGeom>
          <a:noFill/>
        </p:spPr>
        <p:txBody>
          <a:bodyPr wrap="square" rtlCol="0">
            <a:spAutoFit/>
          </a:bodyPr>
          <a:lstStyle/>
          <a:p>
            <a:r>
              <a:rPr lang="en-US" b="1" dirty="0"/>
              <a:t>GAY</a:t>
            </a:r>
          </a:p>
        </p:txBody>
      </p:sp>
      <p:sp>
        <p:nvSpPr>
          <p:cNvPr id="14" name="TextBox 13">
            <a:extLst>
              <a:ext uri="{FF2B5EF4-FFF2-40B4-BE49-F238E27FC236}">
                <a16:creationId xmlns:a16="http://schemas.microsoft.com/office/drawing/2014/main" id="{DD7B718A-DC8B-4B81-B900-E34CAB22C812}"/>
              </a:ext>
            </a:extLst>
          </p:cNvPr>
          <p:cNvSpPr txBox="1"/>
          <p:nvPr/>
        </p:nvSpPr>
        <p:spPr>
          <a:xfrm>
            <a:off x="2332105" y="2995678"/>
            <a:ext cx="1122829" cy="307777"/>
          </a:xfrm>
          <a:prstGeom prst="rect">
            <a:avLst/>
          </a:prstGeom>
          <a:noFill/>
        </p:spPr>
        <p:txBody>
          <a:bodyPr wrap="square" rtlCol="0">
            <a:spAutoFit/>
          </a:bodyPr>
          <a:lstStyle/>
          <a:p>
            <a:r>
              <a:rPr lang="en-US" b="1" dirty="0" err="1"/>
              <a:t>Muzique</a:t>
            </a:r>
            <a:endParaRPr lang="en-US" b="1" dirty="0"/>
          </a:p>
        </p:txBody>
      </p:sp>
      <p:sp>
        <p:nvSpPr>
          <p:cNvPr id="15" name="TextBox 14">
            <a:extLst>
              <a:ext uri="{FF2B5EF4-FFF2-40B4-BE49-F238E27FC236}">
                <a16:creationId xmlns:a16="http://schemas.microsoft.com/office/drawing/2014/main" id="{3684970D-2EFB-425F-B015-B7C20B661289}"/>
              </a:ext>
            </a:extLst>
          </p:cNvPr>
          <p:cNvSpPr txBox="1"/>
          <p:nvPr/>
        </p:nvSpPr>
        <p:spPr>
          <a:xfrm>
            <a:off x="3573076" y="2994189"/>
            <a:ext cx="1122829" cy="307777"/>
          </a:xfrm>
          <a:prstGeom prst="rect">
            <a:avLst/>
          </a:prstGeom>
          <a:noFill/>
        </p:spPr>
        <p:txBody>
          <a:bodyPr wrap="square" rtlCol="0">
            <a:spAutoFit/>
          </a:bodyPr>
          <a:lstStyle/>
          <a:p>
            <a:r>
              <a:rPr lang="en-US" b="1" dirty="0"/>
              <a:t>Le Rouge</a:t>
            </a:r>
          </a:p>
        </p:txBody>
      </p:sp>
      <p:sp>
        <p:nvSpPr>
          <p:cNvPr id="16" name="TextBox 15">
            <a:extLst>
              <a:ext uri="{FF2B5EF4-FFF2-40B4-BE49-F238E27FC236}">
                <a16:creationId xmlns:a16="http://schemas.microsoft.com/office/drawing/2014/main" id="{BF03AC23-5DCB-4F7B-9D23-91870E090AAF}"/>
              </a:ext>
            </a:extLst>
          </p:cNvPr>
          <p:cNvSpPr txBox="1"/>
          <p:nvPr/>
        </p:nvSpPr>
        <p:spPr>
          <a:xfrm>
            <a:off x="6100643" y="2992700"/>
            <a:ext cx="1122829" cy="307777"/>
          </a:xfrm>
          <a:prstGeom prst="rect">
            <a:avLst/>
          </a:prstGeom>
          <a:noFill/>
        </p:spPr>
        <p:txBody>
          <a:bodyPr wrap="square" rtlCol="0">
            <a:spAutoFit/>
          </a:bodyPr>
          <a:lstStyle/>
          <a:p>
            <a:r>
              <a:rPr lang="en-US" b="1" dirty="0"/>
              <a:t>Club MED</a:t>
            </a:r>
          </a:p>
        </p:txBody>
      </p:sp>
      <p:sp>
        <p:nvSpPr>
          <p:cNvPr id="17" name="TextBox 16">
            <a:extLst>
              <a:ext uri="{FF2B5EF4-FFF2-40B4-BE49-F238E27FC236}">
                <a16:creationId xmlns:a16="http://schemas.microsoft.com/office/drawing/2014/main" id="{3679E33D-5D83-43F9-BC2B-E1DF264642BD}"/>
              </a:ext>
            </a:extLst>
          </p:cNvPr>
          <p:cNvSpPr txBox="1"/>
          <p:nvPr/>
        </p:nvSpPr>
        <p:spPr>
          <a:xfrm>
            <a:off x="7416214" y="2990043"/>
            <a:ext cx="1122829" cy="307777"/>
          </a:xfrm>
          <a:prstGeom prst="rect">
            <a:avLst/>
          </a:prstGeom>
          <a:noFill/>
        </p:spPr>
        <p:txBody>
          <a:bodyPr wrap="square" rtlCol="0">
            <a:spAutoFit/>
          </a:bodyPr>
          <a:lstStyle/>
          <a:p>
            <a:r>
              <a:rPr lang="en-US" b="1" dirty="0"/>
              <a:t>Studio 54</a:t>
            </a:r>
          </a:p>
        </p:txBody>
      </p:sp>
    </p:spTree>
    <p:extLst>
      <p:ext uri="{BB962C8B-B14F-4D97-AF65-F5344CB8AC3E}">
        <p14:creationId xmlns:p14="http://schemas.microsoft.com/office/powerpoint/2010/main" val="23524674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Nested data </a:t>
            </a:r>
          </a:p>
        </p:txBody>
      </p:sp>
      <p:pic>
        <p:nvPicPr>
          <p:cNvPr id="4" name="Graphic 3" descr="Group success">
            <a:extLst>
              <a:ext uri="{FF2B5EF4-FFF2-40B4-BE49-F238E27FC236}">
                <a16:creationId xmlns:a16="http://schemas.microsoft.com/office/drawing/2014/main" id="{A211A63E-0812-4117-A292-A60F46243A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9696" y="3352385"/>
            <a:ext cx="1443638" cy="1443638"/>
          </a:xfrm>
          <a:prstGeom prst="rect">
            <a:avLst/>
          </a:prstGeom>
        </p:spPr>
      </p:pic>
      <p:pic>
        <p:nvPicPr>
          <p:cNvPr id="5" name="Graphic 4" descr="Group success">
            <a:extLst>
              <a:ext uri="{FF2B5EF4-FFF2-40B4-BE49-F238E27FC236}">
                <a16:creationId xmlns:a16="http://schemas.microsoft.com/office/drawing/2014/main" id="{83E33808-6542-49E5-A90B-471AF8B60A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11296" y="3352385"/>
            <a:ext cx="1443638" cy="1443638"/>
          </a:xfrm>
          <a:prstGeom prst="rect">
            <a:avLst/>
          </a:prstGeom>
        </p:spPr>
      </p:pic>
      <p:pic>
        <p:nvPicPr>
          <p:cNvPr id="6" name="Graphic 5" descr="Group success">
            <a:extLst>
              <a:ext uri="{FF2B5EF4-FFF2-40B4-BE49-F238E27FC236}">
                <a16:creationId xmlns:a16="http://schemas.microsoft.com/office/drawing/2014/main" id="{590F88A5-7161-4C56-B79C-99682CEB3E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17582" y="3352385"/>
            <a:ext cx="1443638" cy="1443638"/>
          </a:xfrm>
          <a:prstGeom prst="rect">
            <a:avLst/>
          </a:prstGeom>
        </p:spPr>
      </p:pic>
      <p:pic>
        <p:nvPicPr>
          <p:cNvPr id="7" name="Graphic 6" descr="Group success">
            <a:extLst>
              <a:ext uri="{FF2B5EF4-FFF2-40B4-BE49-F238E27FC236}">
                <a16:creationId xmlns:a16="http://schemas.microsoft.com/office/drawing/2014/main" id="{5C69D53F-C746-4218-8E61-39AA2EF2AB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3953" y="3352385"/>
            <a:ext cx="1443638" cy="1443638"/>
          </a:xfrm>
          <a:prstGeom prst="rect">
            <a:avLst/>
          </a:prstGeom>
        </p:spPr>
      </p:pic>
      <p:pic>
        <p:nvPicPr>
          <p:cNvPr id="8" name="Graphic 7" descr="Group success">
            <a:extLst>
              <a:ext uri="{FF2B5EF4-FFF2-40B4-BE49-F238E27FC236}">
                <a16:creationId xmlns:a16="http://schemas.microsoft.com/office/drawing/2014/main" id="{C89B7650-2807-4769-BC94-6BC9ED06EB7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40239" y="3352385"/>
            <a:ext cx="1443638" cy="1443638"/>
          </a:xfrm>
          <a:prstGeom prst="rect">
            <a:avLst/>
          </a:prstGeom>
        </p:spPr>
      </p:pic>
      <p:pic>
        <p:nvPicPr>
          <p:cNvPr id="9" name="Graphic 8" descr="Group success">
            <a:extLst>
              <a:ext uri="{FF2B5EF4-FFF2-40B4-BE49-F238E27FC236}">
                <a16:creationId xmlns:a16="http://schemas.microsoft.com/office/drawing/2014/main" id="{107259BC-6DC9-489F-BF5A-09C49F5FED6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56610" y="3352385"/>
            <a:ext cx="1443638" cy="1443638"/>
          </a:xfrm>
          <a:prstGeom prst="rect">
            <a:avLst/>
          </a:prstGeom>
        </p:spPr>
      </p:pic>
      <p:sp>
        <p:nvSpPr>
          <p:cNvPr id="12" name="Title 1">
            <a:extLst>
              <a:ext uri="{FF2B5EF4-FFF2-40B4-BE49-F238E27FC236}">
                <a16:creationId xmlns:a16="http://schemas.microsoft.com/office/drawing/2014/main" id="{65311140-A2D5-4408-BD1A-1C53E272805C}"/>
              </a:ext>
            </a:extLst>
          </p:cNvPr>
          <p:cNvSpPr txBox="1">
            <a:spLocks/>
          </p:cNvSpPr>
          <p:nvPr/>
        </p:nvSpPr>
        <p:spPr>
          <a:xfrm>
            <a:off x="767253" y="1131715"/>
            <a:ext cx="773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800"/>
              <a:buFont typeface="Teko"/>
              <a:buNone/>
              <a:defRPr sz="3200" b="1" i="0" u="none" strike="noStrike" cap="none">
                <a:solidFill>
                  <a:schemeClr val="accent3"/>
                </a:solidFill>
                <a:latin typeface="Teko"/>
                <a:ea typeface="Teko"/>
                <a:cs typeface="Teko"/>
                <a:sym typeface="Teko"/>
              </a:defRPr>
            </a:lvl1pPr>
            <a:lvl2pPr marR="0" lvl="1"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2pPr>
            <a:lvl3pPr marR="0" lvl="2"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3pPr>
            <a:lvl4pPr marR="0" lvl="3"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4pPr>
            <a:lvl5pPr marR="0" lvl="4"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5pPr>
            <a:lvl6pPr marR="0" lvl="5"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6pPr>
            <a:lvl7pPr marR="0" lvl="6"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7pPr>
            <a:lvl8pPr marR="0" lvl="7"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8pPr>
            <a:lvl9pPr marR="0" lvl="8"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9pPr>
          </a:lstStyle>
          <a:p>
            <a:r>
              <a:rPr lang="en-US" b="0" dirty="0"/>
              <a:t>What is the best song to dance to?</a:t>
            </a:r>
          </a:p>
        </p:txBody>
      </p:sp>
      <p:sp>
        <p:nvSpPr>
          <p:cNvPr id="3" name="TextBox 2">
            <a:extLst>
              <a:ext uri="{FF2B5EF4-FFF2-40B4-BE49-F238E27FC236}">
                <a16:creationId xmlns:a16="http://schemas.microsoft.com/office/drawing/2014/main" id="{D4669B14-C3D1-474C-9CA0-DDFD0880D5D0}"/>
              </a:ext>
            </a:extLst>
          </p:cNvPr>
          <p:cNvSpPr txBox="1"/>
          <p:nvPr/>
        </p:nvSpPr>
        <p:spPr>
          <a:xfrm>
            <a:off x="863493" y="3004664"/>
            <a:ext cx="996043" cy="307777"/>
          </a:xfrm>
          <a:prstGeom prst="rect">
            <a:avLst/>
          </a:prstGeom>
          <a:noFill/>
        </p:spPr>
        <p:txBody>
          <a:bodyPr wrap="square" rtlCol="0">
            <a:spAutoFit/>
          </a:bodyPr>
          <a:lstStyle/>
          <a:p>
            <a:r>
              <a:rPr lang="en-US" b="1" dirty="0"/>
              <a:t>Le Club</a:t>
            </a:r>
          </a:p>
        </p:txBody>
      </p:sp>
      <p:sp>
        <p:nvSpPr>
          <p:cNvPr id="13" name="TextBox 12">
            <a:extLst>
              <a:ext uri="{FF2B5EF4-FFF2-40B4-BE49-F238E27FC236}">
                <a16:creationId xmlns:a16="http://schemas.microsoft.com/office/drawing/2014/main" id="{3CE91817-0943-4F8E-84C1-925573E8CCDC}"/>
              </a:ext>
            </a:extLst>
          </p:cNvPr>
          <p:cNvSpPr txBox="1"/>
          <p:nvPr/>
        </p:nvSpPr>
        <p:spPr>
          <a:xfrm>
            <a:off x="5009510" y="2990044"/>
            <a:ext cx="692523" cy="307777"/>
          </a:xfrm>
          <a:prstGeom prst="rect">
            <a:avLst/>
          </a:prstGeom>
          <a:noFill/>
        </p:spPr>
        <p:txBody>
          <a:bodyPr wrap="square" rtlCol="0">
            <a:spAutoFit/>
          </a:bodyPr>
          <a:lstStyle/>
          <a:p>
            <a:r>
              <a:rPr lang="en-US" b="1" dirty="0"/>
              <a:t>GAY</a:t>
            </a:r>
          </a:p>
        </p:txBody>
      </p:sp>
      <p:sp>
        <p:nvSpPr>
          <p:cNvPr id="14" name="TextBox 13">
            <a:extLst>
              <a:ext uri="{FF2B5EF4-FFF2-40B4-BE49-F238E27FC236}">
                <a16:creationId xmlns:a16="http://schemas.microsoft.com/office/drawing/2014/main" id="{DD7B718A-DC8B-4B81-B900-E34CAB22C812}"/>
              </a:ext>
            </a:extLst>
          </p:cNvPr>
          <p:cNvSpPr txBox="1"/>
          <p:nvPr/>
        </p:nvSpPr>
        <p:spPr>
          <a:xfrm>
            <a:off x="2332105" y="2995678"/>
            <a:ext cx="1122829" cy="307777"/>
          </a:xfrm>
          <a:prstGeom prst="rect">
            <a:avLst/>
          </a:prstGeom>
          <a:noFill/>
        </p:spPr>
        <p:txBody>
          <a:bodyPr wrap="square" rtlCol="0">
            <a:spAutoFit/>
          </a:bodyPr>
          <a:lstStyle/>
          <a:p>
            <a:r>
              <a:rPr lang="en-US" b="1" dirty="0" err="1"/>
              <a:t>Muzique</a:t>
            </a:r>
            <a:endParaRPr lang="en-US" b="1" dirty="0"/>
          </a:p>
        </p:txBody>
      </p:sp>
      <p:sp>
        <p:nvSpPr>
          <p:cNvPr id="15" name="TextBox 14">
            <a:extLst>
              <a:ext uri="{FF2B5EF4-FFF2-40B4-BE49-F238E27FC236}">
                <a16:creationId xmlns:a16="http://schemas.microsoft.com/office/drawing/2014/main" id="{3684970D-2EFB-425F-B015-B7C20B661289}"/>
              </a:ext>
            </a:extLst>
          </p:cNvPr>
          <p:cNvSpPr txBox="1"/>
          <p:nvPr/>
        </p:nvSpPr>
        <p:spPr>
          <a:xfrm>
            <a:off x="3573076" y="2994189"/>
            <a:ext cx="1122829" cy="307777"/>
          </a:xfrm>
          <a:prstGeom prst="rect">
            <a:avLst/>
          </a:prstGeom>
          <a:noFill/>
        </p:spPr>
        <p:txBody>
          <a:bodyPr wrap="square" rtlCol="0">
            <a:spAutoFit/>
          </a:bodyPr>
          <a:lstStyle/>
          <a:p>
            <a:r>
              <a:rPr lang="en-US" b="1" dirty="0"/>
              <a:t>Le Rouge</a:t>
            </a:r>
          </a:p>
        </p:txBody>
      </p:sp>
      <p:sp>
        <p:nvSpPr>
          <p:cNvPr id="16" name="TextBox 15">
            <a:extLst>
              <a:ext uri="{FF2B5EF4-FFF2-40B4-BE49-F238E27FC236}">
                <a16:creationId xmlns:a16="http://schemas.microsoft.com/office/drawing/2014/main" id="{BF03AC23-5DCB-4F7B-9D23-91870E090AAF}"/>
              </a:ext>
            </a:extLst>
          </p:cNvPr>
          <p:cNvSpPr txBox="1"/>
          <p:nvPr/>
        </p:nvSpPr>
        <p:spPr>
          <a:xfrm>
            <a:off x="6100643" y="2992700"/>
            <a:ext cx="1122829" cy="307777"/>
          </a:xfrm>
          <a:prstGeom prst="rect">
            <a:avLst/>
          </a:prstGeom>
          <a:noFill/>
        </p:spPr>
        <p:txBody>
          <a:bodyPr wrap="square" rtlCol="0">
            <a:spAutoFit/>
          </a:bodyPr>
          <a:lstStyle/>
          <a:p>
            <a:r>
              <a:rPr lang="en-US" b="1" dirty="0"/>
              <a:t>Club MED</a:t>
            </a:r>
          </a:p>
        </p:txBody>
      </p:sp>
      <p:sp>
        <p:nvSpPr>
          <p:cNvPr id="17" name="TextBox 16">
            <a:extLst>
              <a:ext uri="{FF2B5EF4-FFF2-40B4-BE49-F238E27FC236}">
                <a16:creationId xmlns:a16="http://schemas.microsoft.com/office/drawing/2014/main" id="{3679E33D-5D83-43F9-BC2B-E1DF264642BD}"/>
              </a:ext>
            </a:extLst>
          </p:cNvPr>
          <p:cNvSpPr txBox="1"/>
          <p:nvPr/>
        </p:nvSpPr>
        <p:spPr>
          <a:xfrm>
            <a:off x="7416214" y="2990043"/>
            <a:ext cx="1122829" cy="307777"/>
          </a:xfrm>
          <a:prstGeom prst="rect">
            <a:avLst/>
          </a:prstGeom>
          <a:noFill/>
        </p:spPr>
        <p:txBody>
          <a:bodyPr wrap="square" rtlCol="0">
            <a:spAutoFit/>
          </a:bodyPr>
          <a:lstStyle/>
          <a:p>
            <a:r>
              <a:rPr lang="en-US" b="1" dirty="0"/>
              <a:t>Studio 54</a:t>
            </a:r>
          </a:p>
        </p:txBody>
      </p:sp>
      <p:cxnSp>
        <p:nvCxnSpPr>
          <p:cNvPr id="11" name="Connector: Elbow 10">
            <a:extLst>
              <a:ext uri="{FF2B5EF4-FFF2-40B4-BE49-F238E27FC236}">
                <a16:creationId xmlns:a16="http://schemas.microsoft.com/office/drawing/2014/main" id="{10FF782D-7322-4058-8C31-9326699C0F58}"/>
              </a:ext>
            </a:extLst>
          </p:cNvPr>
          <p:cNvCxnSpPr>
            <a:cxnSpLocks/>
          </p:cNvCxnSpPr>
          <p:nvPr/>
        </p:nvCxnSpPr>
        <p:spPr>
          <a:xfrm rot="5400000" flipH="1" flipV="1">
            <a:off x="1333660" y="2138836"/>
            <a:ext cx="914400" cy="914400"/>
          </a:xfrm>
          <a:prstGeom prst="bentConnector3">
            <a:avLst>
              <a:gd name="adj1" fmla="val 38971"/>
            </a:avLst>
          </a:prstGeom>
          <a:ln w="762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A54D1A7E-9F2E-440F-A712-2FBB5F3B3593}"/>
              </a:ext>
            </a:extLst>
          </p:cNvPr>
          <p:cNvCxnSpPr>
            <a:cxnSpLocks/>
          </p:cNvCxnSpPr>
          <p:nvPr/>
        </p:nvCxnSpPr>
        <p:spPr>
          <a:xfrm rot="16200000" flipV="1">
            <a:off x="3190476" y="2133015"/>
            <a:ext cx="914400" cy="914400"/>
          </a:xfrm>
          <a:prstGeom prst="bentConnector3">
            <a:avLst>
              <a:gd name="adj1" fmla="val 38971"/>
            </a:avLst>
          </a:prstGeom>
          <a:ln w="762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461DF47-1D28-4116-9506-D713EF85D535}"/>
              </a:ext>
            </a:extLst>
          </p:cNvPr>
          <p:cNvCxnSpPr>
            <a:cxnSpLocks/>
          </p:cNvCxnSpPr>
          <p:nvPr/>
        </p:nvCxnSpPr>
        <p:spPr>
          <a:xfrm flipV="1">
            <a:off x="2733115" y="2138836"/>
            <a:ext cx="0" cy="865828"/>
          </a:xfrm>
          <a:prstGeom prst="straightConnector1">
            <a:avLst/>
          </a:prstGeom>
          <a:ln w="762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8632CB8-42F6-4741-A101-7175AA114D58}"/>
              </a:ext>
            </a:extLst>
          </p:cNvPr>
          <p:cNvCxnSpPr>
            <a:cxnSpLocks/>
          </p:cNvCxnSpPr>
          <p:nvPr/>
        </p:nvCxnSpPr>
        <p:spPr>
          <a:xfrm flipV="1">
            <a:off x="7860927" y="2124215"/>
            <a:ext cx="0" cy="865828"/>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B0A209D-E71B-454D-A88E-E7586361CB37}"/>
              </a:ext>
            </a:extLst>
          </p:cNvPr>
          <p:cNvCxnSpPr>
            <a:cxnSpLocks/>
          </p:cNvCxnSpPr>
          <p:nvPr/>
        </p:nvCxnSpPr>
        <p:spPr>
          <a:xfrm flipV="1">
            <a:off x="5256680" y="2097268"/>
            <a:ext cx="0" cy="865828"/>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68F94EB4-5C9D-4AF1-8004-5849980CCCC5}"/>
              </a:ext>
            </a:extLst>
          </p:cNvPr>
          <p:cNvCxnSpPr>
            <a:cxnSpLocks/>
          </p:cNvCxnSpPr>
          <p:nvPr/>
        </p:nvCxnSpPr>
        <p:spPr>
          <a:xfrm rot="16200000" flipV="1">
            <a:off x="5741736" y="2092200"/>
            <a:ext cx="914400" cy="914400"/>
          </a:xfrm>
          <a:prstGeom prst="bentConnector3">
            <a:avLst>
              <a:gd name="adj1" fmla="val 3897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33ADED10-4B0F-426F-AF02-6040F852F07F}"/>
              </a:ext>
            </a:extLst>
          </p:cNvPr>
          <p:cNvSpPr txBox="1"/>
          <p:nvPr/>
        </p:nvSpPr>
        <p:spPr>
          <a:xfrm>
            <a:off x="2337387" y="1761705"/>
            <a:ext cx="996043" cy="307777"/>
          </a:xfrm>
          <a:prstGeom prst="rect">
            <a:avLst/>
          </a:prstGeom>
          <a:noFill/>
        </p:spPr>
        <p:txBody>
          <a:bodyPr wrap="square" rtlCol="0">
            <a:spAutoFit/>
          </a:bodyPr>
          <a:lstStyle/>
          <a:p>
            <a:r>
              <a:rPr lang="en-US" b="1" dirty="0"/>
              <a:t>Canada</a:t>
            </a:r>
          </a:p>
        </p:txBody>
      </p:sp>
      <p:sp>
        <p:nvSpPr>
          <p:cNvPr id="32" name="TextBox 31">
            <a:extLst>
              <a:ext uri="{FF2B5EF4-FFF2-40B4-BE49-F238E27FC236}">
                <a16:creationId xmlns:a16="http://schemas.microsoft.com/office/drawing/2014/main" id="{9D0A3A7D-9E17-4E87-9526-1479D4DABAC5}"/>
              </a:ext>
            </a:extLst>
          </p:cNvPr>
          <p:cNvSpPr txBox="1"/>
          <p:nvPr/>
        </p:nvSpPr>
        <p:spPr>
          <a:xfrm>
            <a:off x="5312550" y="1742423"/>
            <a:ext cx="996043" cy="307777"/>
          </a:xfrm>
          <a:prstGeom prst="rect">
            <a:avLst/>
          </a:prstGeom>
          <a:noFill/>
        </p:spPr>
        <p:txBody>
          <a:bodyPr wrap="square" rtlCol="0">
            <a:spAutoFit/>
          </a:bodyPr>
          <a:lstStyle/>
          <a:p>
            <a:r>
              <a:rPr lang="en-US" b="1" dirty="0"/>
              <a:t>UK</a:t>
            </a:r>
          </a:p>
        </p:txBody>
      </p:sp>
      <p:sp>
        <p:nvSpPr>
          <p:cNvPr id="33" name="TextBox 32">
            <a:extLst>
              <a:ext uri="{FF2B5EF4-FFF2-40B4-BE49-F238E27FC236}">
                <a16:creationId xmlns:a16="http://schemas.microsoft.com/office/drawing/2014/main" id="{AD3E3970-C66A-4ECD-BED8-B16BCCFFE051}"/>
              </a:ext>
            </a:extLst>
          </p:cNvPr>
          <p:cNvSpPr txBox="1"/>
          <p:nvPr/>
        </p:nvSpPr>
        <p:spPr>
          <a:xfrm>
            <a:off x="7543000" y="1742423"/>
            <a:ext cx="996043" cy="307777"/>
          </a:xfrm>
          <a:prstGeom prst="rect">
            <a:avLst/>
          </a:prstGeom>
          <a:noFill/>
        </p:spPr>
        <p:txBody>
          <a:bodyPr wrap="square" rtlCol="0">
            <a:spAutoFit/>
          </a:bodyPr>
          <a:lstStyle/>
          <a:p>
            <a:r>
              <a:rPr lang="en-US" b="1" dirty="0"/>
              <a:t>USA</a:t>
            </a:r>
          </a:p>
        </p:txBody>
      </p:sp>
    </p:spTree>
    <p:extLst>
      <p:ext uri="{BB962C8B-B14F-4D97-AF65-F5344CB8AC3E}">
        <p14:creationId xmlns:p14="http://schemas.microsoft.com/office/powerpoint/2010/main" val="36093205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Nested data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Observations within the same country, for example, are more similar to themselves than to a different country </a:t>
            </a:r>
          </a:p>
          <a:p>
            <a:pPr algn="l">
              <a:lnSpc>
                <a:spcPct val="150000"/>
              </a:lnSpc>
            </a:pPr>
            <a:r>
              <a:rPr lang="en-US" sz="2400" dirty="0"/>
              <a:t>When data is nested, it is important that your model takes into account the correlational structure of your data</a:t>
            </a:r>
          </a:p>
          <a:p>
            <a:pPr algn="l">
              <a:lnSpc>
                <a:spcPct val="150000"/>
              </a:lnSpc>
            </a:pPr>
            <a:endParaRPr lang="en-US" sz="2400" dirty="0"/>
          </a:p>
        </p:txBody>
      </p:sp>
    </p:spTree>
    <p:extLst>
      <p:ext uri="{BB962C8B-B14F-4D97-AF65-F5344CB8AC3E}">
        <p14:creationId xmlns:p14="http://schemas.microsoft.com/office/powerpoint/2010/main" val="4065784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Nested data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Regressions assume that all your predictors (i.e., measures) are </a:t>
            </a:r>
            <a:r>
              <a:rPr lang="en-US" sz="2400" b="1" dirty="0"/>
              <a:t>independent</a:t>
            </a:r>
            <a:r>
              <a:rPr lang="en-US" sz="2400" dirty="0"/>
              <a:t>. But this may not always be the case, specifically for </a:t>
            </a:r>
            <a:r>
              <a:rPr lang="en-US" sz="2400" b="1" dirty="0"/>
              <a:t>repeated measure </a:t>
            </a:r>
            <a:r>
              <a:rPr lang="en-US" sz="2400" dirty="0"/>
              <a:t>designs where participants see multiple experimental conditions </a:t>
            </a:r>
          </a:p>
          <a:p>
            <a:pPr algn="l">
              <a:lnSpc>
                <a:spcPct val="150000"/>
              </a:lnSpc>
            </a:pPr>
            <a:endParaRPr lang="en-US" sz="2400" dirty="0"/>
          </a:p>
        </p:txBody>
      </p:sp>
    </p:spTree>
    <p:extLst>
      <p:ext uri="{BB962C8B-B14F-4D97-AF65-F5344CB8AC3E}">
        <p14:creationId xmlns:p14="http://schemas.microsoft.com/office/powerpoint/2010/main" val="13439522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Nested data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The independence of each observation is often violated in real life—data is nested in a big wonderful world</a:t>
            </a:r>
          </a:p>
          <a:p>
            <a:pPr algn="l">
              <a:lnSpc>
                <a:spcPct val="150000"/>
              </a:lnSpc>
            </a:pPr>
            <a:r>
              <a:rPr lang="en-US" sz="2400" dirty="0"/>
              <a:t>People are more similar to themselves, their family, their friends, people from their city, country </a:t>
            </a:r>
            <a:r>
              <a:rPr lang="en-US" sz="2400" dirty="0" err="1"/>
              <a:t>etc</a:t>
            </a:r>
            <a:endParaRPr lang="en-US" sz="2400" dirty="0"/>
          </a:p>
          <a:p>
            <a:pPr algn="l">
              <a:lnSpc>
                <a:spcPct val="150000"/>
              </a:lnSpc>
            </a:pPr>
            <a:endParaRPr lang="en-US" sz="2400" dirty="0"/>
          </a:p>
          <a:p>
            <a:pPr algn="l">
              <a:lnSpc>
                <a:spcPct val="150000"/>
              </a:lnSpc>
            </a:pPr>
            <a:endParaRPr lang="en-US" sz="2400" dirty="0"/>
          </a:p>
        </p:txBody>
      </p:sp>
    </p:spTree>
    <p:extLst>
      <p:ext uri="{BB962C8B-B14F-4D97-AF65-F5344CB8AC3E}">
        <p14:creationId xmlns:p14="http://schemas.microsoft.com/office/powerpoint/2010/main" val="20709212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Nested data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Regression models need to consider the correlated structure of your observations to better deal with noise </a:t>
            </a:r>
          </a:p>
          <a:p>
            <a:pPr algn="l">
              <a:lnSpc>
                <a:spcPct val="150000"/>
              </a:lnSpc>
            </a:pPr>
            <a:r>
              <a:rPr lang="en-US" sz="2400" dirty="0"/>
              <a:t>Adding this info to your regression will allow you to better predict out of sample </a:t>
            </a:r>
          </a:p>
        </p:txBody>
      </p:sp>
    </p:spTree>
    <p:extLst>
      <p:ext uri="{BB962C8B-B14F-4D97-AF65-F5344CB8AC3E}">
        <p14:creationId xmlns:p14="http://schemas.microsoft.com/office/powerpoint/2010/main" val="10414873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Hierarchical regressions allow you to take into account the structure of your data to help better estimate your effects and deal with noise that can be accounted for by your nested data</a:t>
            </a:r>
          </a:p>
          <a:p>
            <a:pPr algn="l">
              <a:lnSpc>
                <a:spcPct val="150000"/>
              </a:lnSpc>
            </a:pPr>
            <a:endParaRPr lang="en-US" sz="2400" dirty="0"/>
          </a:p>
        </p:txBody>
      </p:sp>
    </p:spTree>
    <p:extLst>
      <p:ext uri="{BB962C8B-B14F-4D97-AF65-F5344CB8AC3E}">
        <p14:creationId xmlns:p14="http://schemas.microsoft.com/office/powerpoint/2010/main" val="18692458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05300" y="593076"/>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How do computers learn?</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43;p29">
            <a:extLst>
              <a:ext uri="{FF2B5EF4-FFF2-40B4-BE49-F238E27FC236}">
                <a16:creationId xmlns:a16="http://schemas.microsoft.com/office/drawing/2014/main" id="{B821F121-5DF6-F944-BA4A-7E729E972214}"/>
              </a:ext>
            </a:extLst>
          </p:cNvPr>
          <p:cNvSpPr txBox="1">
            <a:spLocks/>
          </p:cNvSpPr>
          <p:nvPr/>
        </p:nvSpPr>
        <p:spPr>
          <a:xfrm>
            <a:off x="725980" y="1006770"/>
            <a:ext cx="7669726"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In machine learning and computational modelling, the way you teach your algorithm to predict can take one of two forms: </a:t>
            </a:r>
            <a:r>
              <a:rPr lang="en-US" sz="2400" b="1" dirty="0"/>
              <a:t>supervised</a:t>
            </a:r>
            <a:r>
              <a:rPr lang="en-US" sz="2400" dirty="0"/>
              <a:t> learning and </a:t>
            </a:r>
            <a:r>
              <a:rPr lang="en-US" sz="2400" b="1" dirty="0"/>
              <a:t>Unsupervised</a:t>
            </a:r>
            <a:r>
              <a:rPr lang="en-US" sz="2400" dirty="0"/>
              <a:t> learning</a:t>
            </a:r>
          </a:p>
          <a:p>
            <a:pPr algn="l">
              <a:lnSpc>
                <a:spcPct val="150000"/>
              </a:lnSpc>
            </a:pPr>
            <a:endParaRPr lang="en-US" sz="2400" dirty="0"/>
          </a:p>
        </p:txBody>
      </p:sp>
    </p:spTree>
    <p:extLst>
      <p:ext uri="{BB962C8B-B14F-4D97-AF65-F5344CB8AC3E}">
        <p14:creationId xmlns:p14="http://schemas.microsoft.com/office/powerpoint/2010/main" val="22628985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This is achieved by allowing Intercepts or slopes to vary as a function of the levels/ nests within your data</a:t>
            </a:r>
          </a:p>
          <a:p>
            <a:pPr algn="l">
              <a:lnSpc>
                <a:spcPct val="150000"/>
              </a:lnSpc>
            </a:pPr>
            <a:r>
              <a:rPr lang="en-US" sz="2400" dirty="0"/>
              <a:t>For example, allowing every person in your sample to get a different intercept accounts for the fact that people have differences in response times, but fixing the slope of the regression lets you test the effect across your conditions </a:t>
            </a:r>
          </a:p>
          <a:p>
            <a:pPr algn="l">
              <a:lnSpc>
                <a:spcPct val="150000"/>
              </a:lnSpc>
            </a:pPr>
            <a:endParaRPr lang="en-US" sz="2400" dirty="0"/>
          </a:p>
        </p:txBody>
      </p:sp>
    </p:spTree>
    <p:extLst>
      <p:ext uri="{BB962C8B-B14F-4D97-AF65-F5344CB8AC3E}">
        <p14:creationId xmlns:p14="http://schemas.microsoft.com/office/powerpoint/2010/main" val="30365897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a:xfrm rot="16200000">
            <a:off x="-3140722" y="2508533"/>
            <a:ext cx="7733400" cy="572700"/>
          </a:xfrm>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p>
        </p:txBody>
      </p:sp>
      <p:pic>
        <p:nvPicPr>
          <p:cNvPr id="4" name="Picture 3" descr="Chart, scatter chart&#10;&#10;Description automatically generated">
            <a:extLst>
              <a:ext uri="{FF2B5EF4-FFF2-40B4-BE49-F238E27FC236}">
                <a16:creationId xmlns:a16="http://schemas.microsoft.com/office/drawing/2014/main" id="{34C39A36-5183-284C-ABE4-39A911A8AFC3}"/>
              </a:ext>
            </a:extLst>
          </p:cNvPr>
          <p:cNvPicPr>
            <a:picLocks noChangeAspect="1"/>
          </p:cNvPicPr>
          <p:nvPr/>
        </p:nvPicPr>
        <p:blipFill rotWithShape="1">
          <a:blip r:embed="rId2"/>
          <a:srcRect l="53130" t="2021" r="5913" b="3146"/>
          <a:stretch/>
        </p:blipFill>
        <p:spPr>
          <a:xfrm>
            <a:off x="4858246" y="747422"/>
            <a:ext cx="3745065" cy="4094923"/>
          </a:xfrm>
          <a:prstGeom prst="rect">
            <a:avLst/>
          </a:prstGeom>
        </p:spPr>
      </p:pic>
      <p:sp>
        <p:nvSpPr>
          <p:cNvPr id="5" name="Google Shape;743;p29">
            <a:extLst>
              <a:ext uri="{FF2B5EF4-FFF2-40B4-BE49-F238E27FC236}">
                <a16:creationId xmlns:a16="http://schemas.microsoft.com/office/drawing/2014/main" id="{AFEDF7ED-F5B4-7544-B887-414B6EF4D32B}"/>
              </a:ext>
            </a:extLst>
          </p:cNvPr>
          <p:cNvSpPr txBox="1">
            <a:spLocks/>
          </p:cNvSpPr>
          <p:nvPr/>
        </p:nvSpPr>
        <p:spPr>
          <a:xfrm>
            <a:off x="1148721" y="1063754"/>
            <a:ext cx="3470985"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Fitting a line to our data sometimes does not capture the complicated effect we may have</a:t>
            </a:r>
          </a:p>
        </p:txBody>
      </p:sp>
      <p:pic>
        <p:nvPicPr>
          <p:cNvPr id="6" name="Picture 5" descr="Chart, scatter chart&#10;&#10;Description automatically generated">
            <a:extLst>
              <a:ext uri="{FF2B5EF4-FFF2-40B4-BE49-F238E27FC236}">
                <a16:creationId xmlns:a16="http://schemas.microsoft.com/office/drawing/2014/main" id="{B834A92F-C28D-B549-AE71-949C64E952D7}"/>
              </a:ext>
            </a:extLst>
          </p:cNvPr>
          <p:cNvPicPr>
            <a:picLocks noChangeAspect="1"/>
          </p:cNvPicPr>
          <p:nvPr/>
        </p:nvPicPr>
        <p:blipFill rotWithShape="1">
          <a:blip r:embed="rId2"/>
          <a:srcRect l="9652" t="2411" r="49391" b="2756"/>
          <a:stretch/>
        </p:blipFill>
        <p:spPr>
          <a:xfrm>
            <a:off x="4906057" y="747420"/>
            <a:ext cx="3745065" cy="4094923"/>
          </a:xfrm>
          <a:prstGeom prst="rect">
            <a:avLst/>
          </a:prstGeom>
        </p:spPr>
      </p:pic>
    </p:spTree>
    <p:extLst>
      <p:ext uri="{BB962C8B-B14F-4D97-AF65-F5344CB8AC3E}">
        <p14:creationId xmlns:p14="http://schemas.microsoft.com/office/powerpoint/2010/main" val="26750490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a:xfrm rot="16200000">
            <a:off x="-3140722" y="2508533"/>
            <a:ext cx="7733400" cy="572700"/>
          </a:xfrm>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p>
        </p:txBody>
      </p:sp>
      <p:pic>
        <p:nvPicPr>
          <p:cNvPr id="4" name="Picture 3" descr="Chart, scatter chart&#10;&#10;Description automatically generated">
            <a:extLst>
              <a:ext uri="{FF2B5EF4-FFF2-40B4-BE49-F238E27FC236}">
                <a16:creationId xmlns:a16="http://schemas.microsoft.com/office/drawing/2014/main" id="{34C39A36-5183-284C-ABE4-39A911A8AFC3}"/>
              </a:ext>
            </a:extLst>
          </p:cNvPr>
          <p:cNvPicPr>
            <a:picLocks noChangeAspect="1"/>
          </p:cNvPicPr>
          <p:nvPr/>
        </p:nvPicPr>
        <p:blipFill rotWithShape="1">
          <a:blip r:embed="rId2"/>
          <a:srcRect l="53130" t="2021" r="5913" b="3146"/>
          <a:stretch/>
        </p:blipFill>
        <p:spPr>
          <a:xfrm>
            <a:off x="4858246" y="747422"/>
            <a:ext cx="3745065" cy="4094923"/>
          </a:xfrm>
          <a:prstGeom prst="rect">
            <a:avLst/>
          </a:prstGeom>
        </p:spPr>
      </p:pic>
      <p:sp>
        <p:nvSpPr>
          <p:cNvPr id="5" name="Google Shape;743;p29">
            <a:extLst>
              <a:ext uri="{FF2B5EF4-FFF2-40B4-BE49-F238E27FC236}">
                <a16:creationId xmlns:a16="http://schemas.microsoft.com/office/drawing/2014/main" id="{AFEDF7ED-F5B4-7544-B887-414B6EF4D32B}"/>
              </a:ext>
            </a:extLst>
          </p:cNvPr>
          <p:cNvSpPr txBox="1">
            <a:spLocks/>
          </p:cNvSpPr>
          <p:nvPr/>
        </p:nvSpPr>
        <p:spPr>
          <a:xfrm>
            <a:off x="1148721" y="1063754"/>
            <a:ext cx="3470985"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i="1" dirty="0"/>
              <a:t>Random Intercept </a:t>
            </a:r>
          </a:p>
          <a:p>
            <a:pPr algn="l">
              <a:lnSpc>
                <a:spcPct val="150000"/>
              </a:lnSpc>
            </a:pPr>
            <a:r>
              <a:rPr lang="en-US" sz="2400" dirty="0"/>
              <a:t>Sometime our effect is constant across individuals, but they may vary in their baseline ability </a:t>
            </a:r>
          </a:p>
        </p:txBody>
      </p:sp>
    </p:spTree>
    <p:extLst>
      <p:ext uri="{BB962C8B-B14F-4D97-AF65-F5344CB8AC3E}">
        <p14:creationId xmlns:p14="http://schemas.microsoft.com/office/powerpoint/2010/main" val="16825700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a:xfrm rot="16200000">
            <a:off x="-3140722" y="2508533"/>
            <a:ext cx="7733400" cy="572700"/>
          </a:xfrm>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p>
        </p:txBody>
      </p:sp>
      <p:pic>
        <p:nvPicPr>
          <p:cNvPr id="4" name="Picture 3" descr="Chart, scatter chart&#10;&#10;Description automatically generated">
            <a:extLst>
              <a:ext uri="{FF2B5EF4-FFF2-40B4-BE49-F238E27FC236}">
                <a16:creationId xmlns:a16="http://schemas.microsoft.com/office/drawing/2014/main" id="{34C39A36-5183-284C-ABE4-39A911A8AFC3}"/>
              </a:ext>
            </a:extLst>
          </p:cNvPr>
          <p:cNvPicPr>
            <a:picLocks noChangeAspect="1"/>
          </p:cNvPicPr>
          <p:nvPr/>
        </p:nvPicPr>
        <p:blipFill rotWithShape="1">
          <a:blip r:embed="rId2"/>
          <a:srcRect l="53130" t="2021" r="5913" b="3146"/>
          <a:stretch/>
        </p:blipFill>
        <p:spPr>
          <a:xfrm>
            <a:off x="4858246" y="747422"/>
            <a:ext cx="3745065" cy="4094923"/>
          </a:xfrm>
          <a:prstGeom prst="rect">
            <a:avLst/>
          </a:prstGeom>
        </p:spPr>
      </p:pic>
      <p:sp>
        <p:nvSpPr>
          <p:cNvPr id="5" name="Google Shape;743;p29">
            <a:extLst>
              <a:ext uri="{FF2B5EF4-FFF2-40B4-BE49-F238E27FC236}">
                <a16:creationId xmlns:a16="http://schemas.microsoft.com/office/drawing/2014/main" id="{AFEDF7ED-F5B4-7544-B887-414B6EF4D32B}"/>
              </a:ext>
            </a:extLst>
          </p:cNvPr>
          <p:cNvSpPr txBox="1">
            <a:spLocks/>
          </p:cNvSpPr>
          <p:nvPr/>
        </p:nvSpPr>
        <p:spPr>
          <a:xfrm>
            <a:off x="1148721" y="1063754"/>
            <a:ext cx="3470985"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i="1" dirty="0"/>
              <a:t>Random Slope </a:t>
            </a:r>
          </a:p>
          <a:p>
            <a:pPr algn="l">
              <a:lnSpc>
                <a:spcPct val="150000"/>
              </a:lnSpc>
            </a:pPr>
            <a:r>
              <a:rPr lang="en-US" sz="2400" dirty="0"/>
              <a:t>Sometime our effect changes across groups too</a:t>
            </a:r>
          </a:p>
        </p:txBody>
      </p:sp>
      <p:pic>
        <p:nvPicPr>
          <p:cNvPr id="7" name="Picture 6" descr="Chart, scatter chart&#10;&#10;Description automatically generated">
            <a:extLst>
              <a:ext uri="{FF2B5EF4-FFF2-40B4-BE49-F238E27FC236}">
                <a16:creationId xmlns:a16="http://schemas.microsoft.com/office/drawing/2014/main" id="{7A95CCCF-E486-6548-9F0D-CB9F08C1B9BF}"/>
              </a:ext>
            </a:extLst>
          </p:cNvPr>
          <p:cNvPicPr>
            <a:picLocks noChangeAspect="1"/>
          </p:cNvPicPr>
          <p:nvPr/>
        </p:nvPicPr>
        <p:blipFill rotWithShape="1">
          <a:blip r:embed="rId3"/>
          <a:srcRect l="53217" t="6021" r="5043" b="4328"/>
          <a:stretch/>
        </p:blipFill>
        <p:spPr>
          <a:xfrm>
            <a:off x="4889999" y="747422"/>
            <a:ext cx="3681557" cy="4103400"/>
          </a:xfrm>
          <a:prstGeom prst="rect">
            <a:avLst/>
          </a:prstGeom>
        </p:spPr>
      </p:pic>
    </p:spTree>
    <p:extLst>
      <p:ext uri="{BB962C8B-B14F-4D97-AF65-F5344CB8AC3E}">
        <p14:creationId xmlns:p14="http://schemas.microsoft.com/office/powerpoint/2010/main" val="39897270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a:xfrm rot="16200000">
            <a:off x="-3140722" y="2508533"/>
            <a:ext cx="7733400" cy="572700"/>
          </a:xfrm>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p>
        </p:txBody>
      </p:sp>
      <p:pic>
        <p:nvPicPr>
          <p:cNvPr id="4" name="Picture 3" descr="Chart, scatter chart&#10;&#10;Description automatically generated">
            <a:extLst>
              <a:ext uri="{FF2B5EF4-FFF2-40B4-BE49-F238E27FC236}">
                <a16:creationId xmlns:a16="http://schemas.microsoft.com/office/drawing/2014/main" id="{34C39A36-5183-284C-ABE4-39A911A8AFC3}"/>
              </a:ext>
            </a:extLst>
          </p:cNvPr>
          <p:cNvPicPr>
            <a:picLocks noChangeAspect="1"/>
          </p:cNvPicPr>
          <p:nvPr/>
        </p:nvPicPr>
        <p:blipFill rotWithShape="1">
          <a:blip r:embed="rId2"/>
          <a:srcRect l="53130" t="2021" r="5913" b="3146"/>
          <a:stretch/>
        </p:blipFill>
        <p:spPr>
          <a:xfrm>
            <a:off x="4858246" y="747422"/>
            <a:ext cx="3745065" cy="4094923"/>
          </a:xfrm>
          <a:prstGeom prst="rect">
            <a:avLst/>
          </a:prstGeom>
        </p:spPr>
      </p:pic>
      <p:sp>
        <p:nvSpPr>
          <p:cNvPr id="5" name="Google Shape;743;p29">
            <a:extLst>
              <a:ext uri="{FF2B5EF4-FFF2-40B4-BE49-F238E27FC236}">
                <a16:creationId xmlns:a16="http://schemas.microsoft.com/office/drawing/2014/main" id="{AFEDF7ED-F5B4-7544-B887-414B6EF4D32B}"/>
              </a:ext>
            </a:extLst>
          </p:cNvPr>
          <p:cNvSpPr txBox="1">
            <a:spLocks/>
          </p:cNvSpPr>
          <p:nvPr/>
        </p:nvSpPr>
        <p:spPr>
          <a:xfrm>
            <a:off x="1148721" y="1063754"/>
            <a:ext cx="3470985"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See </a:t>
            </a:r>
            <a:r>
              <a:rPr lang="en-CA" sz="2000" dirty="0">
                <a:hlinkClick r:id="rId3"/>
              </a:rPr>
              <a:t>http://mfviz.com/hierarchical-models/</a:t>
            </a:r>
            <a:r>
              <a:rPr lang="en-CA" sz="2000" dirty="0"/>
              <a:t> for interactive example demonstrating fixed vs random slopes and intercepts </a:t>
            </a:r>
            <a:r>
              <a:rPr lang="en-US" sz="2000" dirty="0"/>
              <a:t> </a:t>
            </a:r>
          </a:p>
        </p:txBody>
      </p:sp>
      <p:pic>
        <p:nvPicPr>
          <p:cNvPr id="7" name="Picture 6" descr="Chart, scatter chart&#10;&#10;Description automatically generated">
            <a:extLst>
              <a:ext uri="{FF2B5EF4-FFF2-40B4-BE49-F238E27FC236}">
                <a16:creationId xmlns:a16="http://schemas.microsoft.com/office/drawing/2014/main" id="{7A95CCCF-E486-6548-9F0D-CB9F08C1B9BF}"/>
              </a:ext>
            </a:extLst>
          </p:cNvPr>
          <p:cNvPicPr>
            <a:picLocks noChangeAspect="1"/>
          </p:cNvPicPr>
          <p:nvPr/>
        </p:nvPicPr>
        <p:blipFill rotWithShape="1">
          <a:blip r:embed="rId4"/>
          <a:srcRect l="53217" t="6021" r="5043" b="4328"/>
          <a:stretch/>
        </p:blipFill>
        <p:spPr>
          <a:xfrm>
            <a:off x="4889999" y="747422"/>
            <a:ext cx="3681557" cy="4103400"/>
          </a:xfrm>
          <a:prstGeom prst="rect">
            <a:avLst/>
          </a:prstGeom>
        </p:spPr>
      </p:pic>
    </p:spTree>
    <p:extLst>
      <p:ext uri="{BB962C8B-B14F-4D97-AF65-F5344CB8AC3E}">
        <p14:creationId xmlns:p14="http://schemas.microsoft.com/office/powerpoint/2010/main" val="4095140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Fixed vs Random effects</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Note that hierarchical models have both </a:t>
            </a:r>
            <a:r>
              <a:rPr lang="en-US" sz="2400" b="1" i="1" dirty="0"/>
              <a:t>fixed</a:t>
            </a:r>
            <a:r>
              <a:rPr lang="en-US" sz="2400" dirty="0"/>
              <a:t> and </a:t>
            </a:r>
            <a:r>
              <a:rPr lang="en-US" sz="2400" b="1" i="1" dirty="0"/>
              <a:t>random</a:t>
            </a:r>
            <a:r>
              <a:rPr lang="en-US" sz="2400" dirty="0"/>
              <a:t> effects </a:t>
            </a:r>
          </a:p>
          <a:p>
            <a:pPr algn="l">
              <a:lnSpc>
                <a:spcPct val="150000"/>
              </a:lnSpc>
            </a:pPr>
            <a:r>
              <a:rPr lang="en-US" sz="2400" dirty="0"/>
              <a:t>Fixed effects—assume you have every desired level of variable (e.g., experimental condition) </a:t>
            </a:r>
          </a:p>
          <a:p>
            <a:pPr algn="l">
              <a:lnSpc>
                <a:spcPct val="150000"/>
              </a:lnSpc>
            </a:pPr>
            <a:r>
              <a:rPr lang="en-US" sz="2400" dirty="0"/>
              <a:t>Random effects—assume you do not have every possible level you wish to test (e.g., participant) </a:t>
            </a:r>
          </a:p>
        </p:txBody>
      </p:sp>
    </p:spTree>
    <p:extLst>
      <p:ext uri="{BB962C8B-B14F-4D97-AF65-F5344CB8AC3E}">
        <p14:creationId xmlns:p14="http://schemas.microsoft.com/office/powerpoint/2010/main" val="6814275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Fixed vs Random effects</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b="1" dirty="0"/>
              <a:t>Fixed effects</a:t>
            </a:r>
            <a:r>
              <a:rPr lang="en-US" sz="2400" dirty="0"/>
              <a:t>—sometimes are also referred to as variables you MANIPULATE  </a:t>
            </a:r>
          </a:p>
          <a:p>
            <a:pPr algn="l">
              <a:lnSpc>
                <a:spcPct val="150000"/>
              </a:lnSpc>
            </a:pPr>
            <a:r>
              <a:rPr lang="en-US" sz="2400" b="1" dirty="0"/>
              <a:t>Random effects</a:t>
            </a:r>
            <a:r>
              <a:rPr lang="en-US" sz="2400" dirty="0"/>
              <a:t>—sometimes referred to as variables that are sources of variation in your data that you do not care about </a:t>
            </a:r>
          </a:p>
        </p:txBody>
      </p:sp>
    </p:spTree>
    <p:extLst>
      <p:ext uri="{BB962C8B-B14F-4D97-AF65-F5344CB8AC3E}">
        <p14:creationId xmlns:p14="http://schemas.microsoft.com/office/powerpoint/2010/main" val="22318862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BAC6-D8AC-4645-AA0A-9AD277B5952D}"/>
              </a:ext>
            </a:extLst>
          </p:cNvPr>
          <p:cNvSpPr>
            <a:spLocks noGrp="1"/>
          </p:cNvSpPr>
          <p:nvPr>
            <p:ph type="title"/>
          </p:nvPr>
        </p:nvSpPr>
        <p:spPr/>
        <p:txBody>
          <a:bodyPr/>
          <a:lstStyle/>
          <a:p>
            <a:r>
              <a:rPr lang="en-US" dirty="0"/>
              <a:t>Model selection revisited </a:t>
            </a:r>
          </a:p>
        </p:txBody>
      </p:sp>
      <p:sp>
        <p:nvSpPr>
          <p:cNvPr id="3" name="Text Placeholder 2">
            <a:extLst>
              <a:ext uri="{FF2B5EF4-FFF2-40B4-BE49-F238E27FC236}">
                <a16:creationId xmlns:a16="http://schemas.microsoft.com/office/drawing/2014/main" id="{56E3075E-5FA6-3B4E-9114-5761123715E2}"/>
              </a:ext>
            </a:extLst>
          </p:cNvPr>
          <p:cNvSpPr>
            <a:spLocks noGrp="1"/>
          </p:cNvSpPr>
          <p:nvPr>
            <p:ph type="body" idx="1"/>
          </p:nvPr>
        </p:nvSpPr>
        <p:spPr>
          <a:xfrm>
            <a:off x="868950" y="1324134"/>
            <a:ext cx="7406100" cy="1616100"/>
          </a:xfrm>
        </p:spPr>
        <p:txBody>
          <a:bodyPr/>
          <a:lstStyle/>
          <a:p>
            <a:pPr marL="139700" indent="0">
              <a:buNone/>
            </a:pPr>
            <a:r>
              <a:rPr lang="en-US" dirty="0"/>
              <a:t>We can try and quantify a measure that balances both the </a:t>
            </a:r>
            <a:r>
              <a:rPr lang="en-US" b="1" dirty="0"/>
              <a:t>fit </a:t>
            </a:r>
            <a:r>
              <a:rPr lang="en-US" dirty="0"/>
              <a:t> of the model as well as </a:t>
            </a:r>
            <a:r>
              <a:rPr lang="en-US" b="1" dirty="0"/>
              <a:t>parsimony</a:t>
            </a:r>
            <a:r>
              <a:rPr lang="en-US" dirty="0"/>
              <a:t> (i.e., the number of parameters)</a:t>
            </a:r>
          </a:p>
          <a:p>
            <a:pPr marL="139700" indent="0">
              <a:buNone/>
            </a:pPr>
            <a:r>
              <a:rPr lang="en-US" b="1" dirty="0"/>
              <a:t>Akaike information criterion (AIC). </a:t>
            </a:r>
          </a:p>
          <a:p>
            <a:pPr marL="139700" indent="0">
              <a:buNone/>
            </a:pPr>
            <a:r>
              <a:rPr lang="en-US" dirty="0"/>
              <a:t>−2logL(</a:t>
            </a:r>
            <a:r>
              <a:rPr lang="el-GR" dirty="0"/>
              <a:t>θ)</a:t>
            </a:r>
            <a:r>
              <a:rPr lang="en-US" dirty="0"/>
              <a:t> </a:t>
            </a:r>
            <a:r>
              <a:rPr lang="el-GR" dirty="0"/>
              <a:t>+</a:t>
            </a:r>
            <a:r>
              <a:rPr lang="en-US" dirty="0"/>
              <a:t> </a:t>
            </a:r>
            <a:r>
              <a:rPr lang="el-GR" dirty="0"/>
              <a:t>2</a:t>
            </a:r>
            <a:r>
              <a:rPr lang="en-US" dirty="0"/>
              <a:t>k</a:t>
            </a:r>
          </a:p>
          <a:p>
            <a:pPr marL="139700" indent="0">
              <a:buNone/>
            </a:pPr>
            <a:r>
              <a:rPr lang="en-US" b="1" dirty="0"/>
              <a:t>Bayesian information criterion (BIC)</a:t>
            </a:r>
          </a:p>
          <a:p>
            <a:pPr marL="139700" indent="0">
              <a:buNone/>
            </a:pPr>
            <a:r>
              <a:rPr lang="en-US" dirty="0"/>
              <a:t>−2logL(</a:t>
            </a:r>
            <a:r>
              <a:rPr lang="el-GR" dirty="0"/>
              <a:t>θ)</a:t>
            </a:r>
            <a:r>
              <a:rPr lang="en-US" dirty="0"/>
              <a:t> </a:t>
            </a:r>
            <a:r>
              <a:rPr lang="el-GR" dirty="0"/>
              <a:t>+</a:t>
            </a:r>
            <a:r>
              <a:rPr lang="en-US" dirty="0"/>
              <a:t> k*log(T)</a:t>
            </a:r>
          </a:p>
          <a:p>
            <a:pPr marL="139700" indent="0">
              <a:buNone/>
            </a:pPr>
            <a:r>
              <a:rPr lang="en-US" dirty="0"/>
              <a:t>Where k is the number of parameters fit to T observations </a:t>
            </a:r>
          </a:p>
        </p:txBody>
      </p:sp>
    </p:spTree>
    <p:extLst>
      <p:ext uri="{BB962C8B-B14F-4D97-AF65-F5344CB8AC3E}">
        <p14:creationId xmlns:p14="http://schemas.microsoft.com/office/powerpoint/2010/main" val="10805085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7091" y="789405"/>
            <a:ext cx="4101766" cy="4043994"/>
          </a:xfrm>
          <a:prstGeom prst="rect">
            <a:avLst/>
          </a:prstGeom>
        </p:spPr>
      </p:pic>
      <p:sp>
        <p:nvSpPr>
          <p:cNvPr id="5" name="Title 4"/>
          <p:cNvSpPr>
            <a:spLocks noGrp="1"/>
          </p:cNvSpPr>
          <p:nvPr>
            <p:ph type="title"/>
          </p:nvPr>
        </p:nvSpPr>
        <p:spPr>
          <a:xfrm rot="16200000">
            <a:off x="-2837923" y="2598983"/>
            <a:ext cx="7733400" cy="572700"/>
          </a:xfrm>
        </p:spPr>
        <p:txBody>
          <a:bodyPr/>
          <a:lstStyle/>
          <a:p>
            <a:r>
              <a:rPr lang="en-US" dirty="0"/>
              <a:t>Overfitting</a:t>
            </a:r>
          </a:p>
        </p:txBody>
      </p:sp>
      <p:pic>
        <p:nvPicPr>
          <p:cNvPr id="6" name="Content Placeholder 5"/>
          <p:cNvPicPr>
            <a:picLocks noGrp="1" noChangeAspect="1"/>
          </p:cNvPicPr>
          <p:nvPr>
            <p:ph sz="half" idx="4294967295"/>
          </p:nvPr>
        </p:nvPicPr>
        <p:blipFill>
          <a:blip r:embed="rId4">
            <a:extLst>
              <a:ext uri="{28A0092B-C50C-407E-A947-70E740481C1C}">
                <a14:useLocalDpi xmlns:a14="http://schemas.microsoft.com/office/drawing/2010/main" val="0"/>
              </a:ext>
            </a:extLst>
          </a:blip>
          <a:stretch>
            <a:fillRect/>
          </a:stretch>
        </p:blipFill>
        <p:spPr>
          <a:xfrm>
            <a:off x="2502922" y="913866"/>
            <a:ext cx="3486150" cy="3263900"/>
          </a:xfrm>
        </p:spPr>
      </p:pic>
      <p:grpSp>
        <p:nvGrpSpPr>
          <p:cNvPr id="9" name="Group 8"/>
          <p:cNvGrpSpPr/>
          <p:nvPr/>
        </p:nvGrpSpPr>
        <p:grpSpPr>
          <a:xfrm>
            <a:off x="2855001" y="1489703"/>
            <a:ext cx="2455704" cy="2662947"/>
            <a:chOff x="4078779" y="2514885"/>
            <a:chExt cx="3274272" cy="3550596"/>
          </a:xfrm>
        </p:grpSpPr>
        <p:sp>
          <p:nvSpPr>
            <p:cNvPr id="8" name="Oval 7"/>
            <p:cNvSpPr/>
            <p:nvPr/>
          </p:nvSpPr>
          <p:spPr>
            <a:xfrm>
              <a:off x="4791627" y="251488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Oval 21"/>
            <p:cNvSpPr/>
            <p:nvPr/>
          </p:nvSpPr>
          <p:spPr>
            <a:xfrm>
              <a:off x="4602441" y="281443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Oval 22"/>
            <p:cNvSpPr/>
            <p:nvPr/>
          </p:nvSpPr>
          <p:spPr>
            <a:xfrm>
              <a:off x="4579368" y="311397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Oval 23"/>
            <p:cNvSpPr/>
            <p:nvPr/>
          </p:nvSpPr>
          <p:spPr>
            <a:xfrm>
              <a:off x="4500377" y="3466072"/>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Oval 24"/>
            <p:cNvSpPr/>
            <p:nvPr/>
          </p:nvSpPr>
          <p:spPr>
            <a:xfrm>
              <a:off x="4450371" y="365101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Oval 25"/>
            <p:cNvSpPr/>
            <p:nvPr/>
          </p:nvSpPr>
          <p:spPr>
            <a:xfrm>
              <a:off x="4542582" y="3938762"/>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Oval 26"/>
            <p:cNvSpPr/>
            <p:nvPr/>
          </p:nvSpPr>
          <p:spPr>
            <a:xfrm>
              <a:off x="4642594" y="411530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2" name="Oval 31"/>
            <p:cNvSpPr/>
            <p:nvPr/>
          </p:nvSpPr>
          <p:spPr>
            <a:xfrm>
              <a:off x="4335251" y="4924601"/>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3" name="Oval 32"/>
            <p:cNvSpPr/>
            <p:nvPr/>
          </p:nvSpPr>
          <p:spPr>
            <a:xfrm>
              <a:off x="4477798" y="502461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Oval 33"/>
            <p:cNvSpPr/>
            <p:nvPr/>
          </p:nvSpPr>
          <p:spPr>
            <a:xfrm>
              <a:off x="4213972" y="501963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5" name="Oval 34"/>
            <p:cNvSpPr/>
            <p:nvPr/>
          </p:nvSpPr>
          <p:spPr>
            <a:xfrm>
              <a:off x="4078779" y="5119648"/>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Oval 35"/>
            <p:cNvSpPr/>
            <p:nvPr/>
          </p:nvSpPr>
          <p:spPr>
            <a:xfrm>
              <a:off x="4313984" y="524736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Oval 36"/>
            <p:cNvSpPr/>
            <p:nvPr/>
          </p:nvSpPr>
          <p:spPr>
            <a:xfrm>
              <a:off x="4450371" y="5190136"/>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Oval 37"/>
            <p:cNvSpPr/>
            <p:nvPr/>
          </p:nvSpPr>
          <p:spPr>
            <a:xfrm>
              <a:off x="4681762" y="5894329"/>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Oval 38"/>
            <p:cNvSpPr/>
            <p:nvPr/>
          </p:nvSpPr>
          <p:spPr>
            <a:xfrm>
              <a:off x="4791627" y="5920717"/>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Oval 39"/>
            <p:cNvSpPr/>
            <p:nvPr/>
          </p:nvSpPr>
          <p:spPr>
            <a:xfrm>
              <a:off x="5002164" y="594433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Oval 40"/>
            <p:cNvSpPr/>
            <p:nvPr/>
          </p:nvSpPr>
          <p:spPr>
            <a:xfrm>
              <a:off x="5559212" y="5894329"/>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Oval 41"/>
            <p:cNvSpPr/>
            <p:nvPr/>
          </p:nvSpPr>
          <p:spPr>
            <a:xfrm>
              <a:off x="6383496" y="5965468"/>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 name="Oval 42"/>
            <p:cNvSpPr/>
            <p:nvPr/>
          </p:nvSpPr>
          <p:spPr>
            <a:xfrm>
              <a:off x="6640999" y="594647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4" name="Oval 43"/>
            <p:cNvSpPr/>
            <p:nvPr/>
          </p:nvSpPr>
          <p:spPr>
            <a:xfrm>
              <a:off x="6863828" y="582070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 name="Oval 44"/>
            <p:cNvSpPr/>
            <p:nvPr/>
          </p:nvSpPr>
          <p:spPr>
            <a:xfrm>
              <a:off x="6963840" y="563576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 name="Oval 45"/>
            <p:cNvSpPr/>
            <p:nvPr/>
          </p:nvSpPr>
          <p:spPr>
            <a:xfrm>
              <a:off x="7063852" y="527995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 name="Oval 46"/>
            <p:cNvSpPr/>
            <p:nvPr/>
          </p:nvSpPr>
          <p:spPr>
            <a:xfrm>
              <a:off x="6913834" y="520709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8" name="Oval 47"/>
            <p:cNvSpPr/>
            <p:nvPr/>
          </p:nvSpPr>
          <p:spPr>
            <a:xfrm>
              <a:off x="7253039" y="5090123"/>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9" name="Oval 48"/>
            <p:cNvSpPr/>
            <p:nvPr/>
          </p:nvSpPr>
          <p:spPr>
            <a:xfrm>
              <a:off x="7110492" y="501963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0" name="Oval 49"/>
            <p:cNvSpPr/>
            <p:nvPr/>
          </p:nvSpPr>
          <p:spPr>
            <a:xfrm>
              <a:off x="6948013" y="4942756"/>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 name="Oval 50"/>
            <p:cNvSpPr/>
            <p:nvPr/>
          </p:nvSpPr>
          <p:spPr>
            <a:xfrm>
              <a:off x="6835540" y="5039613"/>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2" name="Oval 51"/>
            <p:cNvSpPr/>
            <p:nvPr/>
          </p:nvSpPr>
          <p:spPr>
            <a:xfrm>
              <a:off x="6674226" y="411530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3" name="Oval 52"/>
            <p:cNvSpPr/>
            <p:nvPr/>
          </p:nvSpPr>
          <p:spPr>
            <a:xfrm>
              <a:off x="6763816" y="380850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4" name="Oval 53"/>
            <p:cNvSpPr/>
            <p:nvPr/>
          </p:nvSpPr>
          <p:spPr>
            <a:xfrm>
              <a:off x="6785534" y="3466072"/>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5" name="Oval 54"/>
            <p:cNvSpPr/>
            <p:nvPr/>
          </p:nvSpPr>
          <p:spPr>
            <a:xfrm>
              <a:off x="6713810" y="3121623"/>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6" name="Oval 55"/>
            <p:cNvSpPr/>
            <p:nvPr/>
          </p:nvSpPr>
          <p:spPr>
            <a:xfrm>
              <a:off x="6713810" y="277535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Oval 56"/>
            <p:cNvSpPr/>
            <p:nvPr/>
          </p:nvSpPr>
          <p:spPr>
            <a:xfrm>
              <a:off x="6530041" y="2516396"/>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cxnSp>
        <p:nvCxnSpPr>
          <p:cNvPr id="20" name="Straight Connector 19"/>
          <p:cNvCxnSpPr/>
          <p:nvPr/>
        </p:nvCxnSpPr>
        <p:spPr>
          <a:xfrm>
            <a:off x="2674372" y="2830179"/>
            <a:ext cx="3143250" cy="3399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Freeform 60"/>
          <p:cNvSpPr/>
          <p:nvPr/>
        </p:nvSpPr>
        <p:spPr>
          <a:xfrm>
            <a:off x="2674372" y="1693026"/>
            <a:ext cx="2997200" cy="2164468"/>
          </a:xfrm>
          <a:custGeom>
            <a:avLst/>
            <a:gdLst>
              <a:gd name="connsiteX0" fmla="*/ 0 w 3996266"/>
              <a:gd name="connsiteY0" fmla="*/ 0 h 1778013"/>
              <a:gd name="connsiteX1" fmla="*/ 1921933 w 3996266"/>
              <a:gd name="connsiteY1" fmla="*/ 1778000 h 1778013"/>
              <a:gd name="connsiteX2" fmla="*/ 3996266 w 3996266"/>
              <a:gd name="connsiteY2" fmla="*/ 33866 h 1778013"/>
            </a:gdLst>
            <a:ahLst/>
            <a:cxnLst>
              <a:cxn ang="0">
                <a:pos x="connsiteX0" y="connsiteY0"/>
              </a:cxn>
              <a:cxn ang="0">
                <a:pos x="connsiteX1" y="connsiteY1"/>
              </a:cxn>
              <a:cxn ang="0">
                <a:pos x="connsiteX2" y="connsiteY2"/>
              </a:cxn>
            </a:cxnLst>
            <a:rect l="l" t="t" r="r" b="b"/>
            <a:pathLst>
              <a:path w="3996266" h="1778013">
                <a:moveTo>
                  <a:pt x="0" y="0"/>
                </a:moveTo>
                <a:cubicBezTo>
                  <a:pt x="627944" y="886178"/>
                  <a:pt x="1255889" y="1772356"/>
                  <a:pt x="1921933" y="1778000"/>
                </a:cubicBezTo>
                <a:cubicBezTo>
                  <a:pt x="2587977" y="1783644"/>
                  <a:pt x="3996266" y="33866"/>
                  <a:pt x="3996266" y="33866"/>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3" name="Freeform 62"/>
          <p:cNvSpPr/>
          <p:nvPr/>
        </p:nvSpPr>
        <p:spPr>
          <a:xfrm>
            <a:off x="2881552" y="1512349"/>
            <a:ext cx="2400315" cy="2616016"/>
          </a:xfrm>
          <a:custGeom>
            <a:avLst/>
            <a:gdLst>
              <a:gd name="connsiteX0" fmla="*/ 2471193 w 3200420"/>
              <a:gd name="connsiteY0" fmla="*/ 0 h 3488021"/>
              <a:gd name="connsiteX1" fmla="*/ 2657460 w 3200420"/>
              <a:gd name="connsiteY1" fmla="*/ 287867 h 3488021"/>
              <a:gd name="connsiteX2" fmla="*/ 2657460 w 3200420"/>
              <a:gd name="connsiteY2" fmla="*/ 635000 h 3488021"/>
              <a:gd name="connsiteX3" fmla="*/ 2742127 w 3200420"/>
              <a:gd name="connsiteY3" fmla="*/ 965200 h 3488021"/>
              <a:gd name="connsiteX4" fmla="*/ 2699793 w 3200420"/>
              <a:gd name="connsiteY4" fmla="*/ 1320800 h 3488021"/>
              <a:gd name="connsiteX5" fmla="*/ 2589727 w 3200420"/>
              <a:gd name="connsiteY5" fmla="*/ 1608667 h 3488021"/>
              <a:gd name="connsiteX6" fmla="*/ 2759060 w 3200420"/>
              <a:gd name="connsiteY6" fmla="*/ 2548467 h 3488021"/>
              <a:gd name="connsiteX7" fmla="*/ 2869127 w 3200420"/>
              <a:gd name="connsiteY7" fmla="*/ 2463800 h 3488021"/>
              <a:gd name="connsiteX8" fmla="*/ 2860660 w 3200420"/>
              <a:gd name="connsiteY8" fmla="*/ 2726267 h 3488021"/>
              <a:gd name="connsiteX9" fmla="*/ 3038460 w 3200420"/>
              <a:gd name="connsiteY9" fmla="*/ 2514600 h 3488021"/>
              <a:gd name="connsiteX10" fmla="*/ 3004593 w 3200420"/>
              <a:gd name="connsiteY10" fmla="*/ 2794000 h 3488021"/>
              <a:gd name="connsiteX11" fmla="*/ 3199327 w 3200420"/>
              <a:gd name="connsiteY11" fmla="*/ 2582334 h 3488021"/>
              <a:gd name="connsiteX12" fmla="*/ 2902993 w 3200420"/>
              <a:gd name="connsiteY12" fmla="*/ 3158067 h 3488021"/>
              <a:gd name="connsiteX13" fmla="*/ 2809860 w 3200420"/>
              <a:gd name="connsiteY13" fmla="*/ 3361267 h 3488021"/>
              <a:gd name="connsiteX14" fmla="*/ 2581260 w 3200420"/>
              <a:gd name="connsiteY14" fmla="*/ 3471334 h 3488021"/>
              <a:gd name="connsiteX15" fmla="*/ 2318793 w 3200420"/>
              <a:gd name="connsiteY15" fmla="*/ 3479800 h 3488021"/>
              <a:gd name="connsiteX16" fmla="*/ 1522927 w 3200420"/>
              <a:gd name="connsiteY16" fmla="*/ 3395134 h 3488021"/>
              <a:gd name="connsiteX17" fmla="*/ 981060 w 3200420"/>
              <a:gd name="connsiteY17" fmla="*/ 3445934 h 3488021"/>
              <a:gd name="connsiteX18" fmla="*/ 743993 w 3200420"/>
              <a:gd name="connsiteY18" fmla="*/ 3445934 h 3488021"/>
              <a:gd name="connsiteX19" fmla="*/ 574660 w 3200420"/>
              <a:gd name="connsiteY19" fmla="*/ 3403600 h 3488021"/>
              <a:gd name="connsiteX20" fmla="*/ 7393 w 3200420"/>
              <a:gd name="connsiteY20" fmla="*/ 2641600 h 3488021"/>
              <a:gd name="connsiteX21" fmla="*/ 244460 w 3200420"/>
              <a:gd name="connsiteY21" fmla="*/ 2794000 h 3488021"/>
              <a:gd name="connsiteX22" fmla="*/ 142860 w 3200420"/>
              <a:gd name="connsiteY22" fmla="*/ 2506134 h 3488021"/>
              <a:gd name="connsiteX23" fmla="*/ 371460 w 3200420"/>
              <a:gd name="connsiteY23" fmla="*/ 2700867 h 3488021"/>
              <a:gd name="connsiteX24" fmla="*/ 244460 w 3200420"/>
              <a:gd name="connsiteY24" fmla="*/ 2396067 h 3488021"/>
              <a:gd name="connsiteX25" fmla="*/ 456127 w 3200420"/>
              <a:gd name="connsiteY25" fmla="*/ 2556934 h 3488021"/>
              <a:gd name="connsiteX26" fmla="*/ 583127 w 3200420"/>
              <a:gd name="connsiteY26" fmla="*/ 1625600 h 3488021"/>
              <a:gd name="connsiteX27" fmla="*/ 473060 w 3200420"/>
              <a:gd name="connsiteY27" fmla="*/ 1464734 h 3488021"/>
              <a:gd name="connsiteX28" fmla="*/ 388393 w 3200420"/>
              <a:gd name="connsiteY28" fmla="*/ 1185334 h 3488021"/>
              <a:gd name="connsiteX29" fmla="*/ 439193 w 3200420"/>
              <a:gd name="connsiteY29" fmla="*/ 965200 h 3488021"/>
              <a:gd name="connsiteX30" fmla="*/ 506927 w 3200420"/>
              <a:gd name="connsiteY30" fmla="*/ 660400 h 3488021"/>
              <a:gd name="connsiteX31" fmla="*/ 549260 w 3200420"/>
              <a:gd name="connsiteY31" fmla="*/ 355600 h 3488021"/>
              <a:gd name="connsiteX32" fmla="*/ 735527 w 3200420"/>
              <a:gd name="connsiteY32" fmla="*/ 33867 h 3488021"/>
              <a:gd name="connsiteX33" fmla="*/ 735527 w 3200420"/>
              <a:gd name="connsiteY33" fmla="*/ 33867 h 348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00420" h="3488021">
                <a:moveTo>
                  <a:pt x="2471193" y="0"/>
                </a:moveTo>
                <a:cubicBezTo>
                  <a:pt x="2548804" y="91017"/>
                  <a:pt x="2626416" y="182034"/>
                  <a:pt x="2657460" y="287867"/>
                </a:cubicBezTo>
                <a:cubicBezTo>
                  <a:pt x="2688504" y="393700"/>
                  <a:pt x="2643349" y="522111"/>
                  <a:pt x="2657460" y="635000"/>
                </a:cubicBezTo>
                <a:cubicBezTo>
                  <a:pt x="2671571" y="747889"/>
                  <a:pt x="2735072" y="850900"/>
                  <a:pt x="2742127" y="965200"/>
                </a:cubicBezTo>
                <a:cubicBezTo>
                  <a:pt x="2749183" y="1079500"/>
                  <a:pt x="2725193" y="1213556"/>
                  <a:pt x="2699793" y="1320800"/>
                </a:cubicBezTo>
                <a:cubicBezTo>
                  <a:pt x="2674393" y="1428044"/>
                  <a:pt x="2579849" y="1404056"/>
                  <a:pt x="2589727" y="1608667"/>
                </a:cubicBezTo>
                <a:cubicBezTo>
                  <a:pt x="2599605" y="1813278"/>
                  <a:pt x="2712493" y="2405945"/>
                  <a:pt x="2759060" y="2548467"/>
                </a:cubicBezTo>
                <a:cubicBezTo>
                  <a:pt x="2805627" y="2690989"/>
                  <a:pt x="2852194" y="2434167"/>
                  <a:pt x="2869127" y="2463800"/>
                </a:cubicBezTo>
                <a:cubicBezTo>
                  <a:pt x="2886060" y="2493433"/>
                  <a:pt x="2832438" y="2717800"/>
                  <a:pt x="2860660" y="2726267"/>
                </a:cubicBezTo>
                <a:cubicBezTo>
                  <a:pt x="2888882" y="2734734"/>
                  <a:pt x="3014471" y="2503311"/>
                  <a:pt x="3038460" y="2514600"/>
                </a:cubicBezTo>
                <a:cubicBezTo>
                  <a:pt x="3062449" y="2525889"/>
                  <a:pt x="2977782" y="2782711"/>
                  <a:pt x="3004593" y="2794000"/>
                </a:cubicBezTo>
                <a:cubicBezTo>
                  <a:pt x="3031404" y="2805289"/>
                  <a:pt x="3216260" y="2521656"/>
                  <a:pt x="3199327" y="2582334"/>
                </a:cubicBezTo>
                <a:cubicBezTo>
                  <a:pt x="3182394" y="2643012"/>
                  <a:pt x="2967904" y="3028245"/>
                  <a:pt x="2902993" y="3158067"/>
                </a:cubicBezTo>
                <a:cubicBezTo>
                  <a:pt x="2838082" y="3287889"/>
                  <a:pt x="2863482" y="3309056"/>
                  <a:pt x="2809860" y="3361267"/>
                </a:cubicBezTo>
                <a:cubicBezTo>
                  <a:pt x="2756238" y="3413478"/>
                  <a:pt x="2663105" y="3451578"/>
                  <a:pt x="2581260" y="3471334"/>
                </a:cubicBezTo>
                <a:cubicBezTo>
                  <a:pt x="2499415" y="3491090"/>
                  <a:pt x="2495182" y="3492500"/>
                  <a:pt x="2318793" y="3479800"/>
                </a:cubicBezTo>
                <a:cubicBezTo>
                  <a:pt x="2142404" y="3467100"/>
                  <a:pt x="1745882" y="3400778"/>
                  <a:pt x="1522927" y="3395134"/>
                </a:cubicBezTo>
                <a:cubicBezTo>
                  <a:pt x="1299972" y="3389490"/>
                  <a:pt x="1110882" y="3437467"/>
                  <a:pt x="981060" y="3445934"/>
                </a:cubicBezTo>
                <a:cubicBezTo>
                  <a:pt x="851238" y="3454401"/>
                  <a:pt x="811726" y="3452990"/>
                  <a:pt x="743993" y="3445934"/>
                </a:cubicBezTo>
                <a:cubicBezTo>
                  <a:pt x="676260" y="3438878"/>
                  <a:pt x="697427" y="3537656"/>
                  <a:pt x="574660" y="3403600"/>
                </a:cubicBezTo>
                <a:cubicBezTo>
                  <a:pt x="451893" y="3269544"/>
                  <a:pt x="62426" y="2743200"/>
                  <a:pt x="7393" y="2641600"/>
                </a:cubicBezTo>
                <a:cubicBezTo>
                  <a:pt x="-47640" y="2540000"/>
                  <a:pt x="221882" y="2816578"/>
                  <a:pt x="244460" y="2794000"/>
                </a:cubicBezTo>
                <a:cubicBezTo>
                  <a:pt x="267038" y="2771422"/>
                  <a:pt x="121693" y="2521656"/>
                  <a:pt x="142860" y="2506134"/>
                </a:cubicBezTo>
                <a:cubicBezTo>
                  <a:pt x="164027" y="2490612"/>
                  <a:pt x="354527" y="2719211"/>
                  <a:pt x="371460" y="2700867"/>
                </a:cubicBezTo>
                <a:cubicBezTo>
                  <a:pt x="388393" y="2682523"/>
                  <a:pt x="230349" y="2420056"/>
                  <a:pt x="244460" y="2396067"/>
                </a:cubicBezTo>
                <a:cubicBezTo>
                  <a:pt x="258571" y="2372078"/>
                  <a:pt x="399683" y="2685345"/>
                  <a:pt x="456127" y="2556934"/>
                </a:cubicBezTo>
                <a:cubicBezTo>
                  <a:pt x="512571" y="2428523"/>
                  <a:pt x="580305" y="1807633"/>
                  <a:pt x="583127" y="1625600"/>
                </a:cubicBezTo>
                <a:cubicBezTo>
                  <a:pt x="585949" y="1443567"/>
                  <a:pt x="505516" y="1538112"/>
                  <a:pt x="473060" y="1464734"/>
                </a:cubicBezTo>
                <a:cubicBezTo>
                  <a:pt x="440604" y="1391356"/>
                  <a:pt x="394037" y="1268590"/>
                  <a:pt x="388393" y="1185334"/>
                </a:cubicBezTo>
                <a:cubicBezTo>
                  <a:pt x="382749" y="1102078"/>
                  <a:pt x="419437" y="1052689"/>
                  <a:pt x="439193" y="965200"/>
                </a:cubicBezTo>
                <a:cubicBezTo>
                  <a:pt x="458949" y="877711"/>
                  <a:pt x="488583" y="762000"/>
                  <a:pt x="506927" y="660400"/>
                </a:cubicBezTo>
                <a:cubicBezTo>
                  <a:pt x="525271" y="558800"/>
                  <a:pt x="511160" y="460022"/>
                  <a:pt x="549260" y="355600"/>
                </a:cubicBezTo>
                <a:cubicBezTo>
                  <a:pt x="587360" y="251178"/>
                  <a:pt x="735527" y="33867"/>
                  <a:pt x="735527" y="33867"/>
                </a:cubicBezTo>
                <a:lnTo>
                  <a:pt x="735527" y="33867"/>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79" name="Group 78"/>
          <p:cNvGrpSpPr/>
          <p:nvPr/>
        </p:nvGrpSpPr>
        <p:grpSpPr>
          <a:xfrm>
            <a:off x="2828903" y="1792985"/>
            <a:ext cx="2735153" cy="2097227"/>
            <a:chOff x="4206541" y="2804115"/>
            <a:chExt cx="3646871" cy="2796302"/>
          </a:xfrm>
        </p:grpSpPr>
        <p:sp>
          <p:nvSpPr>
            <p:cNvPr id="64" name="Oval 63"/>
            <p:cNvSpPr/>
            <p:nvPr/>
          </p:nvSpPr>
          <p:spPr>
            <a:xfrm>
              <a:off x="4206541" y="2904128"/>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78" name="Group 77"/>
            <p:cNvGrpSpPr/>
            <p:nvPr/>
          </p:nvGrpSpPr>
          <p:grpSpPr>
            <a:xfrm>
              <a:off x="4340923" y="2804115"/>
              <a:ext cx="3512489" cy="2796302"/>
              <a:chOff x="4340923" y="2804115"/>
              <a:chExt cx="3512489" cy="2796302"/>
            </a:xfrm>
          </p:grpSpPr>
          <p:sp>
            <p:nvSpPr>
              <p:cNvPr id="65" name="Oval 64"/>
              <p:cNvSpPr/>
              <p:nvPr/>
            </p:nvSpPr>
            <p:spPr>
              <a:xfrm>
                <a:off x="4340923" y="3807890"/>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6" name="Oval 65"/>
              <p:cNvSpPr/>
              <p:nvPr/>
            </p:nvSpPr>
            <p:spPr>
              <a:xfrm>
                <a:off x="5363103" y="4984013"/>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7" name="Oval 66"/>
              <p:cNvSpPr/>
              <p:nvPr/>
            </p:nvSpPr>
            <p:spPr>
              <a:xfrm>
                <a:off x="6306914" y="5438691"/>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8" name="Oval 67"/>
              <p:cNvSpPr/>
              <p:nvPr/>
            </p:nvSpPr>
            <p:spPr>
              <a:xfrm>
                <a:off x="5463115" y="5500404"/>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Oval 68"/>
              <p:cNvSpPr/>
              <p:nvPr/>
            </p:nvSpPr>
            <p:spPr>
              <a:xfrm>
                <a:off x="6607805" y="4802565"/>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Oval 69"/>
              <p:cNvSpPr/>
              <p:nvPr/>
            </p:nvSpPr>
            <p:spPr>
              <a:xfrm>
                <a:off x="7165953" y="4295391"/>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Oval 70"/>
              <p:cNvSpPr/>
              <p:nvPr/>
            </p:nvSpPr>
            <p:spPr>
              <a:xfrm>
                <a:off x="7315587" y="3646959"/>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Oval 71"/>
              <p:cNvSpPr/>
              <p:nvPr/>
            </p:nvSpPr>
            <p:spPr>
              <a:xfrm>
                <a:off x="7706246" y="3388696"/>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3" name="Oval 72"/>
              <p:cNvSpPr/>
              <p:nvPr/>
            </p:nvSpPr>
            <p:spPr>
              <a:xfrm>
                <a:off x="4715412" y="4508388"/>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4" name="Oval 73"/>
              <p:cNvSpPr/>
              <p:nvPr/>
            </p:nvSpPr>
            <p:spPr>
              <a:xfrm>
                <a:off x="7753400" y="2804115"/>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5" name="Oval 74"/>
              <p:cNvSpPr/>
              <p:nvPr/>
            </p:nvSpPr>
            <p:spPr>
              <a:xfrm>
                <a:off x="6976382" y="5382858"/>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p:cNvSpPr/>
              <p:nvPr/>
            </p:nvSpPr>
            <p:spPr>
              <a:xfrm>
                <a:off x="4740370" y="5332851"/>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p:cNvSpPr/>
              <p:nvPr/>
            </p:nvSpPr>
            <p:spPr>
              <a:xfrm>
                <a:off x="4397799" y="4495953"/>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mc:AlternateContent xmlns:mc="http://schemas.openxmlformats.org/markup-compatibility/2006" xmlns:a14="http://schemas.microsoft.com/office/drawing/2010/main">
        <mc:Choice Requires="a14">
          <p:sp>
            <p:nvSpPr>
              <p:cNvPr id="80" name="TextBox 79"/>
              <p:cNvSpPr txBox="1"/>
              <p:nvPr/>
            </p:nvSpPr>
            <p:spPr>
              <a:xfrm>
                <a:off x="6294746" y="1764513"/>
                <a:ext cx="24398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𝑌</m:t>
                      </m:r>
                      <m:r>
                        <a:rPr lang="en-US" sz="2400" i="1">
                          <a:latin typeface="Cambria Math" charset="0"/>
                        </a:rPr>
                        <m:t>=</m:t>
                      </m:r>
                      <m:r>
                        <a:rPr lang="en-US" sz="2400" i="1">
                          <a:latin typeface="Cambria Math" charset="0"/>
                          <a:ea typeface="Cambria Math" charset="0"/>
                          <a:cs typeface="Cambria Math" charset="0"/>
                        </a:rPr>
                        <m:t>𝛽</m:t>
                      </m:r>
                      <m:r>
                        <a:rPr lang="en-US" sz="2400" i="1">
                          <a:latin typeface="Cambria Math" charset="0"/>
                          <a:ea typeface="Cambria Math" charset="0"/>
                          <a:cs typeface="Cambria Math" charset="0"/>
                        </a:rPr>
                        <m:t>𝑋</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𝛼</m:t>
                      </m:r>
                    </m:oMath>
                  </m:oMathPara>
                </a14:m>
                <a:endParaRPr lang="en-US" sz="2400" dirty="0"/>
              </a:p>
            </p:txBody>
          </p:sp>
        </mc:Choice>
        <mc:Fallback xmlns="">
          <p:sp>
            <p:nvSpPr>
              <p:cNvPr id="80" name="TextBox 79"/>
              <p:cNvSpPr txBox="1">
                <a:spLocks noRot="1" noChangeAspect="1" noMove="1" noResize="1" noEditPoints="1" noAdjustHandles="1" noChangeArrowheads="1" noChangeShapeType="1" noTextEdit="1"/>
              </p:cNvSpPr>
              <p:nvPr/>
            </p:nvSpPr>
            <p:spPr>
              <a:xfrm>
                <a:off x="6294746" y="1764513"/>
                <a:ext cx="2439866" cy="461665"/>
              </a:xfrm>
              <a:prstGeom prst="rect">
                <a:avLst/>
              </a:prstGeom>
              <a:blipFill>
                <a:blip r:embed="rId5"/>
                <a:stretch>
                  <a:fillRect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p:cNvSpPr txBox="1"/>
              <p:nvPr/>
            </p:nvSpPr>
            <p:spPr>
              <a:xfrm>
                <a:off x="5989617" y="2107236"/>
                <a:ext cx="274499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𝑌</m:t>
                      </m:r>
                      <m:r>
                        <a:rPr lang="en-US" sz="2400" i="1">
                          <a:latin typeface="Cambria Math" charset="0"/>
                        </a:rPr>
                        <m:t>=</m:t>
                      </m:r>
                      <m:r>
                        <a:rPr lang="en-US" sz="2400" i="1">
                          <a:latin typeface="Cambria Math" charset="0"/>
                          <a:ea typeface="Cambria Math" charset="0"/>
                          <a:cs typeface="Cambria Math" charset="0"/>
                        </a:rPr>
                        <m:t>𝛽</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𝑋</m:t>
                          </m:r>
                        </m:e>
                        <m:sup>
                          <m:r>
                            <a:rPr lang="en-US" sz="2400" i="1">
                              <a:latin typeface="Cambria Math" charset="0"/>
                              <a:ea typeface="Cambria Math" charset="0"/>
                              <a:cs typeface="Cambria Math" charset="0"/>
                            </a:rPr>
                            <m:t>2</m:t>
                          </m:r>
                        </m:sup>
                      </m:sSup>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𝛾</m:t>
                      </m:r>
                      <m:r>
                        <a:rPr lang="en-US" sz="2400" i="1">
                          <a:latin typeface="Cambria Math" charset="0"/>
                          <a:ea typeface="Cambria Math" charset="0"/>
                          <a:cs typeface="Cambria Math" charset="0"/>
                        </a:rPr>
                        <m:t>𝑋</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𝛼</m:t>
                      </m:r>
                    </m:oMath>
                  </m:oMathPara>
                </a14:m>
                <a:endParaRPr lang="en-US" sz="2400" dirty="0"/>
              </a:p>
            </p:txBody>
          </p:sp>
        </mc:Choice>
        <mc:Fallback xmlns="">
          <p:sp>
            <p:nvSpPr>
              <p:cNvPr id="81" name="TextBox 80"/>
              <p:cNvSpPr txBox="1">
                <a:spLocks noRot="1" noChangeAspect="1" noMove="1" noResize="1" noEditPoints="1" noAdjustHandles="1" noChangeArrowheads="1" noChangeShapeType="1" noTextEdit="1"/>
              </p:cNvSpPr>
              <p:nvPr/>
            </p:nvSpPr>
            <p:spPr>
              <a:xfrm>
                <a:off x="5989617" y="2107236"/>
                <a:ext cx="2744995" cy="461665"/>
              </a:xfrm>
              <a:prstGeom prst="rect">
                <a:avLst/>
              </a:prstGeom>
              <a:blipFill>
                <a:blip r:embed="rId6"/>
                <a:stretch>
                  <a:fillRect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p:cNvSpPr txBox="1"/>
              <p:nvPr/>
            </p:nvSpPr>
            <p:spPr>
              <a:xfrm>
                <a:off x="5951498" y="2491166"/>
                <a:ext cx="2866346" cy="5759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charset="0"/>
                        </a:rPr>
                        <m:t>𝑌</m:t>
                      </m:r>
                      <m:r>
                        <a:rPr lang="en-US" sz="1200" i="1">
                          <a:latin typeface="Cambria Math" charset="0"/>
                        </a:rPr>
                        <m:t>=</m:t>
                      </m:r>
                      <m:r>
                        <a:rPr lang="en-US" sz="1200" i="1">
                          <a:latin typeface="Cambria Math" charset="0"/>
                          <a:ea typeface="Cambria Math" charset="0"/>
                          <a:cs typeface="Cambria Math" charset="0"/>
                        </a:rPr>
                        <m:t>𝛽</m:t>
                      </m:r>
                      <m:sSup>
                        <m:sSupPr>
                          <m:ctrlPr>
                            <a:rPr lang="en-US" sz="1200" i="1">
                              <a:latin typeface="Cambria Math" panose="02040503050406030204" pitchFamily="18" charset="0"/>
                              <a:ea typeface="Cambria Math" charset="0"/>
                              <a:cs typeface="Cambria Math" charset="0"/>
                            </a:rPr>
                          </m:ctrlPr>
                        </m:sSupPr>
                        <m:e>
                          <m:r>
                            <a:rPr lang="en-US" sz="1200" i="1">
                              <a:latin typeface="Cambria Math" charset="0"/>
                              <a:ea typeface="Cambria Math" charset="0"/>
                              <a:cs typeface="Cambria Math" charset="0"/>
                            </a:rPr>
                            <m:t>𝑋</m:t>
                          </m:r>
                        </m:e>
                        <m:sup>
                          <m:r>
                            <a:rPr lang="en-US" sz="1200" i="1">
                              <a:latin typeface="Cambria Math" charset="0"/>
                              <a:ea typeface="Cambria Math" charset="0"/>
                              <a:cs typeface="Cambria Math" charset="0"/>
                            </a:rPr>
                            <m:t>2</m:t>
                          </m:r>
                        </m:sup>
                      </m:sSup>
                      <m:r>
                        <a:rPr lang="en-US" sz="1200" i="1">
                          <a:latin typeface="Cambria Math" charset="0"/>
                          <a:ea typeface="Cambria Math" charset="0"/>
                          <a:cs typeface="Cambria Math" charset="0"/>
                        </a:rPr>
                        <m:t>+</m:t>
                      </m:r>
                      <m:r>
                        <a:rPr lang="en-US" sz="1200" i="1">
                          <a:latin typeface="Cambria Math" charset="0"/>
                          <a:ea typeface="Cambria Math" charset="0"/>
                          <a:cs typeface="Cambria Math" charset="0"/>
                        </a:rPr>
                        <m:t>𝛾</m:t>
                      </m:r>
                      <m:r>
                        <a:rPr lang="en-US" sz="1200" i="1">
                          <a:latin typeface="Cambria Math" charset="0"/>
                          <a:ea typeface="Cambria Math" charset="0"/>
                          <a:cs typeface="Cambria Math" charset="0"/>
                        </a:rPr>
                        <m:t>𝑋</m:t>
                      </m:r>
                      <m:r>
                        <a:rPr lang="en-US" sz="1200" i="1">
                          <a:latin typeface="Cambria Math" charset="0"/>
                          <a:ea typeface="Cambria Math" charset="0"/>
                          <a:cs typeface="Cambria Math" charset="0"/>
                        </a:rPr>
                        <m:t>+</m:t>
                      </m:r>
                      <m:f>
                        <m:fPr>
                          <m:ctrlPr>
                            <a:rPr lang="bg-BG" sz="1200" i="1">
                              <a:latin typeface="Cambria Math" panose="02040503050406030204" pitchFamily="18" charset="0"/>
                              <a:ea typeface="Cambria Math" charset="0"/>
                              <a:cs typeface="Cambria Math" charset="0"/>
                            </a:rPr>
                          </m:ctrlPr>
                        </m:fPr>
                        <m:num>
                          <m:r>
                            <a:rPr lang="en-US" sz="1200" i="1">
                              <a:latin typeface="Cambria Math" charset="0"/>
                              <a:ea typeface="Cambria Math" charset="0"/>
                              <a:cs typeface="Cambria Math" charset="0"/>
                            </a:rPr>
                            <m:t>𝜉</m:t>
                          </m:r>
                          <m:func>
                            <m:funcPr>
                              <m:ctrlPr>
                                <a:rPr lang="en-US" sz="1200" i="1">
                                  <a:latin typeface="Cambria Math" panose="02040503050406030204" pitchFamily="18" charset="0"/>
                                  <a:ea typeface="Cambria Math" charset="0"/>
                                  <a:cs typeface="Cambria Math" charset="0"/>
                                </a:rPr>
                              </m:ctrlPr>
                            </m:funcPr>
                            <m:fName>
                              <m:r>
                                <m:rPr>
                                  <m:sty m:val="p"/>
                                </m:rPr>
                                <a:rPr lang="en-US" sz="1200">
                                  <a:latin typeface="Cambria Math" charset="0"/>
                                  <a:ea typeface="Cambria Math" charset="0"/>
                                  <a:cs typeface="Cambria Math" charset="0"/>
                                </a:rPr>
                                <m:t>sin</m:t>
                              </m:r>
                            </m:fName>
                            <m:e>
                              <m:d>
                                <m:dPr>
                                  <m:ctrlPr>
                                    <a:rPr lang="en-US" sz="1200" i="1">
                                      <a:latin typeface="Cambria Math" panose="02040503050406030204" pitchFamily="18" charset="0"/>
                                      <a:ea typeface="Cambria Math" charset="0"/>
                                      <a:cs typeface="Cambria Math" charset="0"/>
                                    </a:rPr>
                                  </m:ctrlPr>
                                </m:dPr>
                                <m:e>
                                  <m:r>
                                    <a:rPr lang="en-US" sz="1200" i="1">
                                      <a:latin typeface="Cambria Math" charset="0"/>
                                      <a:ea typeface="Cambria Math" charset="0"/>
                                      <a:cs typeface="Cambria Math" charset="0"/>
                                    </a:rPr>
                                    <m:t>𝜏</m:t>
                                  </m:r>
                                  <m:d>
                                    <m:dPr>
                                      <m:ctrlPr>
                                        <a:rPr lang="en-US" sz="1200" i="1">
                                          <a:latin typeface="Cambria Math" panose="02040503050406030204" pitchFamily="18" charset="0"/>
                                          <a:ea typeface="Cambria Math" charset="0"/>
                                          <a:cs typeface="Cambria Math" charset="0"/>
                                        </a:rPr>
                                      </m:ctrlPr>
                                    </m:dPr>
                                    <m:e>
                                      <m:rad>
                                        <m:radPr>
                                          <m:degHide m:val="on"/>
                                          <m:ctrlPr>
                                            <a:rPr lang="en-US" sz="1200" i="1">
                                              <a:latin typeface="Cambria Math" panose="02040503050406030204" pitchFamily="18" charset="0"/>
                                              <a:ea typeface="Cambria Math" charset="0"/>
                                              <a:cs typeface="Cambria Math" charset="0"/>
                                            </a:rPr>
                                          </m:ctrlPr>
                                        </m:radPr>
                                        <m:deg/>
                                        <m:e>
                                          <m:r>
                                            <a:rPr lang="en-US" sz="1200" i="1">
                                              <a:latin typeface="Cambria Math" charset="0"/>
                                              <a:ea typeface="Cambria Math" charset="0"/>
                                              <a:cs typeface="Cambria Math" charset="0"/>
                                            </a:rPr>
                                            <m:t>𝑋</m:t>
                                          </m:r>
                                        </m:e>
                                      </m:rad>
                                      <m:r>
                                        <a:rPr lang="en-US" sz="1200" i="1">
                                          <a:latin typeface="Cambria Math" charset="0"/>
                                          <a:ea typeface="Cambria Math" charset="0"/>
                                          <a:cs typeface="Cambria Math" charset="0"/>
                                        </a:rPr>
                                        <m:t>−</m:t>
                                      </m:r>
                                      <m:r>
                                        <a:rPr lang="en-US" sz="1200" i="1">
                                          <a:latin typeface="Cambria Math" charset="0"/>
                                          <a:ea typeface="Cambria Math" charset="0"/>
                                          <a:cs typeface="Cambria Math" charset="0"/>
                                        </a:rPr>
                                        <m:t>𝜑</m:t>
                                      </m:r>
                                    </m:e>
                                  </m:d>
                                </m:e>
                              </m:d>
                            </m:e>
                          </m:func>
                        </m:num>
                        <m:den>
                          <m:rad>
                            <m:radPr>
                              <m:ctrlPr>
                                <a:rPr lang="uk-UA" sz="1200" i="1">
                                  <a:latin typeface="Cambria Math" panose="02040503050406030204" pitchFamily="18" charset="0"/>
                                  <a:ea typeface="Cambria Math" charset="0"/>
                                  <a:cs typeface="Cambria Math" charset="0"/>
                                </a:rPr>
                              </m:ctrlPr>
                            </m:radPr>
                            <m:deg>
                              <m:r>
                                <m:rPr>
                                  <m:brk m:alnAt="7"/>
                                </m:rPr>
                                <a:rPr lang="en-US" sz="1200" i="1">
                                  <a:latin typeface="Cambria Math" charset="0"/>
                                  <a:ea typeface="Cambria Math" charset="0"/>
                                  <a:cs typeface="Cambria Math" charset="0"/>
                                </a:rPr>
                                <m:t>3</m:t>
                              </m:r>
                            </m:deg>
                            <m:e>
                              <m:sSup>
                                <m:sSupPr>
                                  <m:ctrlPr>
                                    <a:rPr lang="uk-UA" sz="1200" i="1">
                                      <a:latin typeface="Cambria Math" panose="02040503050406030204" pitchFamily="18" charset="0"/>
                                      <a:ea typeface="Cambria Math" charset="0"/>
                                      <a:cs typeface="Cambria Math" charset="0"/>
                                    </a:rPr>
                                  </m:ctrlPr>
                                </m:sSupPr>
                                <m:e>
                                  <m:r>
                                    <a:rPr lang="en-US" sz="1200" i="1">
                                      <a:latin typeface="Cambria Math" charset="0"/>
                                      <a:ea typeface="Cambria Math" charset="0"/>
                                      <a:cs typeface="Cambria Math" charset="0"/>
                                    </a:rPr>
                                    <m:t>𝑒</m:t>
                                  </m:r>
                                </m:e>
                                <m:sup>
                                  <m:r>
                                    <a:rPr lang="en-US" sz="1200" i="1">
                                      <a:latin typeface="Cambria Math" charset="0"/>
                                      <a:ea typeface="Cambria Math" charset="0"/>
                                      <a:cs typeface="Cambria Math" charset="0"/>
                                    </a:rPr>
                                    <m:t>−</m:t>
                                  </m:r>
                                  <m:r>
                                    <a:rPr lang="en-US" sz="1200" i="1">
                                      <a:latin typeface="Cambria Math" charset="0"/>
                                      <a:ea typeface="Cambria Math" charset="0"/>
                                      <a:cs typeface="Cambria Math" charset="0"/>
                                    </a:rPr>
                                    <m:t>𝜔</m:t>
                                  </m:r>
                                  <m:r>
                                    <a:rPr lang="en-US" sz="1200" i="1">
                                      <a:latin typeface="Cambria Math" charset="0"/>
                                      <a:ea typeface="Cambria Math" charset="0"/>
                                      <a:cs typeface="Cambria Math" charset="0"/>
                                    </a:rPr>
                                    <m:t>𝑋</m:t>
                                  </m:r>
                                </m:sup>
                              </m:sSup>
                            </m:e>
                          </m:rad>
                        </m:den>
                      </m:f>
                      <m:r>
                        <a:rPr lang="en-US" sz="1200" i="1">
                          <a:latin typeface="Cambria Math" charset="0"/>
                          <a:ea typeface="Cambria Math" charset="0"/>
                          <a:cs typeface="Cambria Math" charset="0"/>
                        </a:rPr>
                        <m:t> +</m:t>
                      </m:r>
                      <m:r>
                        <a:rPr lang="en-US" sz="1200" i="1">
                          <a:latin typeface="Cambria Math" charset="0"/>
                          <a:ea typeface="Cambria Math" charset="0"/>
                          <a:cs typeface="Cambria Math" charset="0"/>
                        </a:rPr>
                        <m:t>𝛼</m:t>
                      </m:r>
                    </m:oMath>
                  </m:oMathPara>
                </a14:m>
                <a:endParaRPr lang="en-US" sz="1200" dirty="0"/>
              </a:p>
            </p:txBody>
          </p:sp>
        </mc:Choice>
        <mc:Fallback xmlns="">
          <p:sp>
            <p:nvSpPr>
              <p:cNvPr id="82" name="TextBox 81"/>
              <p:cNvSpPr txBox="1">
                <a:spLocks noRot="1" noChangeAspect="1" noMove="1" noResize="1" noEditPoints="1" noAdjustHandles="1" noChangeArrowheads="1" noChangeShapeType="1" noTextEdit="1"/>
              </p:cNvSpPr>
              <p:nvPr/>
            </p:nvSpPr>
            <p:spPr>
              <a:xfrm>
                <a:off x="5951498" y="2491166"/>
                <a:ext cx="2866346" cy="57599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64659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6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9"/>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63" grpId="0" animBg="1"/>
      <p:bldP spid="80" grpId="0"/>
      <p:bldP spid="80" grpId="1"/>
      <p:bldP spid="81" grpId="0"/>
      <p:bldP spid="81" grpId="1"/>
      <p:bldP spid="8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Support Vector Machines</a:t>
            </a:r>
          </a:p>
        </p:txBody>
      </p:sp>
      <p:sp>
        <p:nvSpPr>
          <p:cNvPr id="3" name="Google Shape;743;p29">
            <a:extLst>
              <a:ext uri="{FF2B5EF4-FFF2-40B4-BE49-F238E27FC236}">
                <a16:creationId xmlns:a16="http://schemas.microsoft.com/office/drawing/2014/main" id="{46F724D1-9435-D84E-A157-E744C9561D92}"/>
              </a:ext>
            </a:extLst>
          </p:cNvPr>
          <p:cNvSpPr txBox="1">
            <a:spLocks/>
          </p:cNvSpPr>
          <p:nvPr/>
        </p:nvSpPr>
        <p:spPr>
          <a:xfrm>
            <a:off x="497908" y="1038575"/>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Supervised machine learning algorithm that learns to classify two classes of data (can be generalized to multi class problems) given a bunch of examples of each class</a:t>
            </a:r>
          </a:p>
        </p:txBody>
      </p:sp>
    </p:spTree>
    <p:extLst>
      <p:ext uri="{BB962C8B-B14F-4D97-AF65-F5344CB8AC3E}">
        <p14:creationId xmlns:p14="http://schemas.microsoft.com/office/powerpoint/2010/main" val="2954649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05300" y="593076"/>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How do computers learn?</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43;p29">
            <a:extLst>
              <a:ext uri="{FF2B5EF4-FFF2-40B4-BE49-F238E27FC236}">
                <a16:creationId xmlns:a16="http://schemas.microsoft.com/office/drawing/2014/main" id="{B821F121-5DF6-F944-BA4A-7E729E972214}"/>
              </a:ext>
            </a:extLst>
          </p:cNvPr>
          <p:cNvSpPr txBox="1">
            <a:spLocks/>
          </p:cNvSpPr>
          <p:nvPr/>
        </p:nvSpPr>
        <p:spPr>
          <a:xfrm>
            <a:off x="725980" y="1006770"/>
            <a:ext cx="7221178"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b="1" dirty="0"/>
              <a:t>supervised</a:t>
            </a:r>
            <a:r>
              <a:rPr lang="en-US" sz="2400" dirty="0"/>
              <a:t> learning takes place when algorithms are fed examples of data to learn from like in regressions and SVM</a:t>
            </a:r>
          </a:p>
          <a:p>
            <a:pPr algn="l">
              <a:lnSpc>
                <a:spcPct val="150000"/>
              </a:lnSpc>
            </a:pPr>
            <a:r>
              <a:rPr lang="en-US" sz="2400" dirty="0"/>
              <a:t>Much like when you were a little kid, you were taught the alphabet with examples of words that start with each letter</a:t>
            </a:r>
          </a:p>
          <a:p>
            <a:pPr algn="l">
              <a:lnSpc>
                <a:spcPct val="150000"/>
              </a:lnSpc>
            </a:pPr>
            <a:endParaRPr lang="en-US" sz="2400" dirty="0"/>
          </a:p>
        </p:txBody>
      </p:sp>
    </p:spTree>
    <p:extLst>
      <p:ext uri="{BB962C8B-B14F-4D97-AF65-F5344CB8AC3E}">
        <p14:creationId xmlns:p14="http://schemas.microsoft.com/office/powerpoint/2010/main" val="35426900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Support Vector Machines</a:t>
            </a:r>
          </a:p>
        </p:txBody>
      </p:sp>
      <p:sp>
        <p:nvSpPr>
          <p:cNvPr id="3" name="Google Shape;743;p29">
            <a:extLst>
              <a:ext uri="{FF2B5EF4-FFF2-40B4-BE49-F238E27FC236}">
                <a16:creationId xmlns:a16="http://schemas.microsoft.com/office/drawing/2014/main" id="{46F724D1-9435-D84E-A157-E744C9561D92}"/>
              </a:ext>
            </a:extLst>
          </p:cNvPr>
          <p:cNvSpPr txBox="1">
            <a:spLocks/>
          </p:cNvSpPr>
          <p:nvPr/>
        </p:nvSpPr>
        <p:spPr>
          <a:xfrm>
            <a:off x="490083" y="1030624"/>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It works using </a:t>
            </a:r>
            <a:r>
              <a:rPr lang="en-US" sz="2400" b="1" dirty="0"/>
              <a:t>support vectors </a:t>
            </a:r>
            <a:r>
              <a:rPr lang="en-US" sz="2400" dirty="0"/>
              <a:t>that help create a decision boundary (i.e., a hyperplane) along your multidimensional feature space to classify your inputs.</a:t>
            </a:r>
          </a:p>
          <a:p>
            <a:pPr algn="l">
              <a:lnSpc>
                <a:spcPct val="150000"/>
              </a:lnSpc>
            </a:pPr>
            <a:r>
              <a:rPr lang="en-US" sz="2400" dirty="0"/>
              <a:t>Support vectors are cases that are very close to the decision boundary (i.e., ambiguous cases) </a:t>
            </a:r>
          </a:p>
        </p:txBody>
      </p:sp>
    </p:spTree>
    <p:extLst>
      <p:ext uri="{BB962C8B-B14F-4D97-AF65-F5344CB8AC3E}">
        <p14:creationId xmlns:p14="http://schemas.microsoft.com/office/powerpoint/2010/main" val="888611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Support Vector Machines</a:t>
            </a:r>
          </a:p>
        </p:txBody>
      </p:sp>
      <p:cxnSp>
        <p:nvCxnSpPr>
          <p:cNvPr id="6" name="Straight Arrow Connector 5">
            <a:extLst>
              <a:ext uri="{FF2B5EF4-FFF2-40B4-BE49-F238E27FC236}">
                <a16:creationId xmlns:a16="http://schemas.microsoft.com/office/drawing/2014/main" id="{6C7748E1-D288-A242-BBD0-4FF8C9125F89}"/>
              </a:ext>
            </a:extLst>
          </p:cNvPr>
          <p:cNvCxnSpPr/>
          <p:nvPr/>
        </p:nvCxnSpPr>
        <p:spPr>
          <a:xfrm flipV="1">
            <a:off x="842838" y="1240404"/>
            <a:ext cx="0" cy="3101008"/>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7B88888-7039-E04E-8641-22204C341662}"/>
              </a:ext>
            </a:extLst>
          </p:cNvPr>
          <p:cNvCxnSpPr>
            <a:cxnSpLocks/>
          </p:cNvCxnSpPr>
          <p:nvPr/>
        </p:nvCxnSpPr>
        <p:spPr>
          <a:xfrm>
            <a:off x="842838" y="4477909"/>
            <a:ext cx="6319961" cy="0"/>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picture containing dog, mammal&#10;&#10;Description automatically generated">
            <a:extLst>
              <a:ext uri="{FF2B5EF4-FFF2-40B4-BE49-F238E27FC236}">
                <a16:creationId xmlns:a16="http://schemas.microsoft.com/office/drawing/2014/main" id="{581E1955-2660-5D45-8A9F-EAF383704587}"/>
              </a:ext>
            </a:extLst>
          </p:cNvPr>
          <p:cNvPicPr>
            <a:picLocks noChangeAspect="1"/>
          </p:cNvPicPr>
          <p:nvPr/>
        </p:nvPicPr>
        <p:blipFill>
          <a:blip r:embed="rId2"/>
          <a:stretch>
            <a:fillRect/>
          </a:stretch>
        </p:blipFill>
        <p:spPr>
          <a:xfrm>
            <a:off x="7057977" y="1575770"/>
            <a:ext cx="1625645" cy="1080000"/>
          </a:xfrm>
          <a:prstGeom prst="rect">
            <a:avLst/>
          </a:prstGeom>
        </p:spPr>
      </p:pic>
      <p:pic>
        <p:nvPicPr>
          <p:cNvPr id="12" name="Picture 11" descr="A dog lying in the grass&#10;&#10;Description automatically generated with medium confidence">
            <a:extLst>
              <a:ext uri="{FF2B5EF4-FFF2-40B4-BE49-F238E27FC236}">
                <a16:creationId xmlns:a16="http://schemas.microsoft.com/office/drawing/2014/main" id="{6DFABA52-345F-E84C-A272-F2C3ABB46F83}"/>
              </a:ext>
            </a:extLst>
          </p:cNvPr>
          <p:cNvPicPr>
            <a:picLocks noChangeAspect="1"/>
          </p:cNvPicPr>
          <p:nvPr/>
        </p:nvPicPr>
        <p:blipFill>
          <a:blip r:embed="rId3"/>
          <a:stretch>
            <a:fillRect/>
          </a:stretch>
        </p:blipFill>
        <p:spPr>
          <a:xfrm>
            <a:off x="6512867" y="2957393"/>
            <a:ext cx="1090221" cy="1080000"/>
          </a:xfrm>
          <a:prstGeom prst="rect">
            <a:avLst/>
          </a:prstGeom>
        </p:spPr>
      </p:pic>
      <p:pic>
        <p:nvPicPr>
          <p:cNvPr id="20" name="Picture 19" descr="A cat with a flower in its mouth&#10;&#10;Description automatically generated with low confidence">
            <a:extLst>
              <a:ext uri="{FF2B5EF4-FFF2-40B4-BE49-F238E27FC236}">
                <a16:creationId xmlns:a16="http://schemas.microsoft.com/office/drawing/2014/main" id="{F6153DFD-612C-8F41-AC03-4DF21EE8F7BE}"/>
              </a:ext>
            </a:extLst>
          </p:cNvPr>
          <p:cNvPicPr>
            <a:picLocks noChangeAspect="1"/>
          </p:cNvPicPr>
          <p:nvPr/>
        </p:nvPicPr>
        <p:blipFill rotWithShape="1">
          <a:blip r:embed="rId4"/>
          <a:srcRect l="11971" r="25925"/>
          <a:stretch/>
        </p:blipFill>
        <p:spPr>
          <a:xfrm>
            <a:off x="1607962" y="1139897"/>
            <a:ext cx="1192685" cy="1080000"/>
          </a:xfrm>
          <a:prstGeom prst="rect">
            <a:avLst/>
          </a:prstGeom>
        </p:spPr>
      </p:pic>
      <p:pic>
        <p:nvPicPr>
          <p:cNvPr id="22" name="Picture 21" descr="A picture containing cat, floor, indoor, mammal&#10;&#10;Description automatically generated">
            <a:extLst>
              <a:ext uri="{FF2B5EF4-FFF2-40B4-BE49-F238E27FC236}">
                <a16:creationId xmlns:a16="http://schemas.microsoft.com/office/drawing/2014/main" id="{14261704-2C89-6042-81C6-1053E755EBDE}"/>
              </a:ext>
            </a:extLst>
          </p:cNvPr>
          <p:cNvPicPr>
            <a:picLocks noChangeAspect="1"/>
          </p:cNvPicPr>
          <p:nvPr/>
        </p:nvPicPr>
        <p:blipFill rotWithShape="1">
          <a:blip r:embed="rId5"/>
          <a:srcRect l="12085" r="30260"/>
          <a:stretch/>
        </p:blipFill>
        <p:spPr>
          <a:xfrm>
            <a:off x="1100091" y="2440155"/>
            <a:ext cx="1295140" cy="1080000"/>
          </a:xfrm>
          <a:prstGeom prst="rect">
            <a:avLst/>
          </a:prstGeom>
        </p:spPr>
      </p:pic>
    </p:spTree>
    <p:extLst>
      <p:ext uri="{BB962C8B-B14F-4D97-AF65-F5344CB8AC3E}">
        <p14:creationId xmlns:p14="http://schemas.microsoft.com/office/powerpoint/2010/main" val="31465477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Support Vector Machines</a:t>
            </a:r>
          </a:p>
        </p:txBody>
      </p:sp>
      <p:cxnSp>
        <p:nvCxnSpPr>
          <p:cNvPr id="6" name="Straight Arrow Connector 5">
            <a:extLst>
              <a:ext uri="{FF2B5EF4-FFF2-40B4-BE49-F238E27FC236}">
                <a16:creationId xmlns:a16="http://schemas.microsoft.com/office/drawing/2014/main" id="{6C7748E1-D288-A242-BBD0-4FF8C9125F89}"/>
              </a:ext>
            </a:extLst>
          </p:cNvPr>
          <p:cNvCxnSpPr/>
          <p:nvPr/>
        </p:nvCxnSpPr>
        <p:spPr>
          <a:xfrm flipV="1">
            <a:off x="842838" y="1240404"/>
            <a:ext cx="0" cy="3101008"/>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7B88888-7039-E04E-8641-22204C341662}"/>
              </a:ext>
            </a:extLst>
          </p:cNvPr>
          <p:cNvCxnSpPr>
            <a:cxnSpLocks/>
          </p:cNvCxnSpPr>
          <p:nvPr/>
        </p:nvCxnSpPr>
        <p:spPr>
          <a:xfrm>
            <a:off x="842838" y="4477909"/>
            <a:ext cx="6319961" cy="0"/>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picture containing dog, mammal&#10;&#10;Description automatically generated">
            <a:extLst>
              <a:ext uri="{FF2B5EF4-FFF2-40B4-BE49-F238E27FC236}">
                <a16:creationId xmlns:a16="http://schemas.microsoft.com/office/drawing/2014/main" id="{581E1955-2660-5D45-8A9F-EAF383704587}"/>
              </a:ext>
            </a:extLst>
          </p:cNvPr>
          <p:cNvPicPr>
            <a:picLocks noChangeAspect="1"/>
          </p:cNvPicPr>
          <p:nvPr/>
        </p:nvPicPr>
        <p:blipFill>
          <a:blip r:embed="rId2"/>
          <a:stretch>
            <a:fillRect/>
          </a:stretch>
        </p:blipFill>
        <p:spPr>
          <a:xfrm>
            <a:off x="7057977" y="1575770"/>
            <a:ext cx="1625645" cy="1080000"/>
          </a:xfrm>
          <a:prstGeom prst="rect">
            <a:avLst/>
          </a:prstGeom>
        </p:spPr>
      </p:pic>
      <p:pic>
        <p:nvPicPr>
          <p:cNvPr id="12" name="Picture 11" descr="A dog lying in the grass&#10;&#10;Description automatically generated with medium confidence">
            <a:extLst>
              <a:ext uri="{FF2B5EF4-FFF2-40B4-BE49-F238E27FC236}">
                <a16:creationId xmlns:a16="http://schemas.microsoft.com/office/drawing/2014/main" id="{6DFABA52-345F-E84C-A272-F2C3ABB46F83}"/>
              </a:ext>
            </a:extLst>
          </p:cNvPr>
          <p:cNvPicPr>
            <a:picLocks noChangeAspect="1"/>
          </p:cNvPicPr>
          <p:nvPr/>
        </p:nvPicPr>
        <p:blipFill>
          <a:blip r:embed="rId3"/>
          <a:stretch>
            <a:fillRect/>
          </a:stretch>
        </p:blipFill>
        <p:spPr>
          <a:xfrm>
            <a:off x="6512867" y="2957393"/>
            <a:ext cx="1090221" cy="1080000"/>
          </a:xfrm>
          <a:prstGeom prst="rect">
            <a:avLst/>
          </a:prstGeom>
        </p:spPr>
      </p:pic>
      <p:pic>
        <p:nvPicPr>
          <p:cNvPr id="14" name="Picture 13" descr="A cat standing on grass&#10;&#10;Description automatically generated with medium confidence">
            <a:extLst>
              <a:ext uri="{FF2B5EF4-FFF2-40B4-BE49-F238E27FC236}">
                <a16:creationId xmlns:a16="http://schemas.microsoft.com/office/drawing/2014/main" id="{F53A19D3-4E02-C947-B1BA-AECE981D4C14}"/>
              </a:ext>
            </a:extLst>
          </p:cNvPr>
          <p:cNvPicPr>
            <a:picLocks noChangeAspect="1"/>
          </p:cNvPicPr>
          <p:nvPr/>
        </p:nvPicPr>
        <p:blipFill>
          <a:blip r:embed="rId4"/>
          <a:stretch>
            <a:fillRect/>
          </a:stretch>
        </p:blipFill>
        <p:spPr>
          <a:xfrm>
            <a:off x="3613640" y="1519328"/>
            <a:ext cx="1295139" cy="1080000"/>
          </a:xfrm>
          <a:prstGeom prst="rect">
            <a:avLst/>
          </a:prstGeom>
        </p:spPr>
      </p:pic>
      <p:pic>
        <p:nvPicPr>
          <p:cNvPr id="16" name="Picture 15" descr="A dog sitting on a chair&#10;&#10;Description automatically generated with medium confidence">
            <a:extLst>
              <a:ext uri="{FF2B5EF4-FFF2-40B4-BE49-F238E27FC236}">
                <a16:creationId xmlns:a16="http://schemas.microsoft.com/office/drawing/2014/main" id="{52E4B83E-2F0C-8E4E-8A16-CEB5F0361ADB}"/>
              </a:ext>
            </a:extLst>
          </p:cNvPr>
          <p:cNvPicPr>
            <a:picLocks noChangeAspect="1"/>
          </p:cNvPicPr>
          <p:nvPr/>
        </p:nvPicPr>
        <p:blipFill>
          <a:blip r:embed="rId5"/>
          <a:stretch>
            <a:fillRect/>
          </a:stretch>
        </p:blipFill>
        <p:spPr>
          <a:xfrm>
            <a:off x="5571448" y="1710908"/>
            <a:ext cx="721406" cy="1080000"/>
          </a:xfrm>
          <a:prstGeom prst="rect">
            <a:avLst/>
          </a:prstGeom>
        </p:spPr>
      </p:pic>
      <p:pic>
        <p:nvPicPr>
          <p:cNvPr id="18" name="Picture 17" descr="A picture containing ground, dog, outdoor, black&#10;&#10;Description automatically generated">
            <a:extLst>
              <a:ext uri="{FF2B5EF4-FFF2-40B4-BE49-F238E27FC236}">
                <a16:creationId xmlns:a16="http://schemas.microsoft.com/office/drawing/2014/main" id="{5E79D2D4-783F-A947-BC24-6BE9461A9C38}"/>
              </a:ext>
            </a:extLst>
          </p:cNvPr>
          <p:cNvPicPr>
            <a:picLocks noChangeAspect="1"/>
          </p:cNvPicPr>
          <p:nvPr/>
        </p:nvPicPr>
        <p:blipFill>
          <a:blip r:embed="rId6"/>
          <a:stretch>
            <a:fillRect/>
          </a:stretch>
        </p:blipFill>
        <p:spPr>
          <a:xfrm>
            <a:off x="3759353" y="3177651"/>
            <a:ext cx="1625294" cy="1080000"/>
          </a:xfrm>
          <a:prstGeom prst="rect">
            <a:avLst/>
          </a:prstGeom>
        </p:spPr>
      </p:pic>
      <p:pic>
        <p:nvPicPr>
          <p:cNvPr id="20" name="Picture 19" descr="A cat with a flower in its mouth&#10;&#10;Description automatically generated with low confidence">
            <a:extLst>
              <a:ext uri="{FF2B5EF4-FFF2-40B4-BE49-F238E27FC236}">
                <a16:creationId xmlns:a16="http://schemas.microsoft.com/office/drawing/2014/main" id="{F6153DFD-612C-8F41-AC03-4DF21EE8F7BE}"/>
              </a:ext>
            </a:extLst>
          </p:cNvPr>
          <p:cNvPicPr>
            <a:picLocks noChangeAspect="1"/>
          </p:cNvPicPr>
          <p:nvPr/>
        </p:nvPicPr>
        <p:blipFill rotWithShape="1">
          <a:blip r:embed="rId7"/>
          <a:srcRect l="11971" r="25925"/>
          <a:stretch/>
        </p:blipFill>
        <p:spPr>
          <a:xfrm>
            <a:off x="1607962" y="1139897"/>
            <a:ext cx="1192685" cy="1080000"/>
          </a:xfrm>
          <a:prstGeom prst="rect">
            <a:avLst/>
          </a:prstGeom>
        </p:spPr>
      </p:pic>
      <p:pic>
        <p:nvPicPr>
          <p:cNvPr id="22" name="Picture 21" descr="A picture containing cat, floor, indoor, mammal&#10;&#10;Description automatically generated">
            <a:extLst>
              <a:ext uri="{FF2B5EF4-FFF2-40B4-BE49-F238E27FC236}">
                <a16:creationId xmlns:a16="http://schemas.microsoft.com/office/drawing/2014/main" id="{14261704-2C89-6042-81C6-1053E755EBDE}"/>
              </a:ext>
            </a:extLst>
          </p:cNvPr>
          <p:cNvPicPr>
            <a:picLocks noChangeAspect="1"/>
          </p:cNvPicPr>
          <p:nvPr/>
        </p:nvPicPr>
        <p:blipFill rotWithShape="1">
          <a:blip r:embed="rId8"/>
          <a:srcRect l="12085" r="30260"/>
          <a:stretch/>
        </p:blipFill>
        <p:spPr>
          <a:xfrm>
            <a:off x="1100091" y="2440155"/>
            <a:ext cx="1295140" cy="1080000"/>
          </a:xfrm>
          <a:prstGeom prst="rect">
            <a:avLst/>
          </a:prstGeom>
        </p:spPr>
      </p:pic>
    </p:spTree>
    <p:extLst>
      <p:ext uri="{BB962C8B-B14F-4D97-AF65-F5344CB8AC3E}">
        <p14:creationId xmlns:p14="http://schemas.microsoft.com/office/powerpoint/2010/main" val="33750259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Support Vector Machines</a:t>
            </a:r>
          </a:p>
        </p:txBody>
      </p:sp>
      <p:cxnSp>
        <p:nvCxnSpPr>
          <p:cNvPr id="6" name="Straight Arrow Connector 5">
            <a:extLst>
              <a:ext uri="{FF2B5EF4-FFF2-40B4-BE49-F238E27FC236}">
                <a16:creationId xmlns:a16="http://schemas.microsoft.com/office/drawing/2014/main" id="{6C7748E1-D288-A242-BBD0-4FF8C9125F89}"/>
              </a:ext>
            </a:extLst>
          </p:cNvPr>
          <p:cNvCxnSpPr/>
          <p:nvPr/>
        </p:nvCxnSpPr>
        <p:spPr>
          <a:xfrm flipV="1">
            <a:off x="842838" y="1240404"/>
            <a:ext cx="0" cy="3101008"/>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7B88888-7039-E04E-8641-22204C341662}"/>
              </a:ext>
            </a:extLst>
          </p:cNvPr>
          <p:cNvCxnSpPr>
            <a:cxnSpLocks/>
          </p:cNvCxnSpPr>
          <p:nvPr/>
        </p:nvCxnSpPr>
        <p:spPr>
          <a:xfrm>
            <a:off x="842838" y="4477909"/>
            <a:ext cx="6319961" cy="0"/>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picture containing dog, mammal&#10;&#10;Description automatically generated">
            <a:extLst>
              <a:ext uri="{FF2B5EF4-FFF2-40B4-BE49-F238E27FC236}">
                <a16:creationId xmlns:a16="http://schemas.microsoft.com/office/drawing/2014/main" id="{581E1955-2660-5D45-8A9F-EAF383704587}"/>
              </a:ext>
            </a:extLst>
          </p:cNvPr>
          <p:cNvPicPr>
            <a:picLocks noChangeAspect="1"/>
          </p:cNvPicPr>
          <p:nvPr/>
        </p:nvPicPr>
        <p:blipFill>
          <a:blip r:embed="rId2"/>
          <a:stretch>
            <a:fillRect/>
          </a:stretch>
        </p:blipFill>
        <p:spPr>
          <a:xfrm>
            <a:off x="7057977" y="1575770"/>
            <a:ext cx="1625645" cy="1080000"/>
          </a:xfrm>
          <a:prstGeom prst="rect">
            <a:avLst/>
          </a:prstGeom>
        </p:spPr>
      </p:pic>
      <p:pic>
        <p:nvPicPr>
          <p:cNvPr id="12" name="Picture 11" descr="A dog lying in the grass&#10;&#10;Description automatically generated with medium confidence">
            <a:extLst>
              <a:ext uri="{FF2B5EF4-FFF2-40B4-BE49-F238E27FC236}">
                <a16:creationId xmlns:a16="http://schemas.microsoft.com/office/drawing/2014/main" id="{6DFABA52-345F-E84C-A272-F2C3ABB46F83}"/>
              </a:ext>
            </a:extLst>
          </p:cNvPr>
          <p:cNvPicPr>
            <a:picLocks noChangeAspect="1"/>
          </p:cNvPicPr>
          <p:nvPr/>
        </p:nvPicPr>
        <p:blipFill>
          <a:blip r:embed="rId3"/>
          <a:stretch>
            <a:fillRect/>
          </a:stretch>
        </p:blipFill>
        <p:spPr>
          <a:xfrm>
            <a:off x="6512867" y="2957393"/>
            <a:ext cx="1090221" cy="1080000"/>
          </a:xfrm>
          <a:prstGeom prst="rect">
            <a:avLst/>
          </a:prstGeom>
        </p:spPr>
      </p:pic>
      <p:pic>
        <p:nvPicPr>
          <p:cNvPr id="14" name="Picture 13" descr="A cat standing on grass&#10;&#10;Description automatically generated with medium confidence">
            <a:extLst>
              <a:ext uri="{FF2B5EF4-FFF2-40B4-BE49-F238E27FC236}">
                <a16:creationId xmlns:a16="http://schemas.microsoft.com/office/drawing/2014/main" id="{F53A19D3-4E02-C947-B1BA-AECE981D4C14}"/>
              </a:ext>
            </a:extLst>
          </p:cNvPr>
          <p:cNvPicPr>
            <a:picLocks noChangeAspect="1"/>
          </p:cNvPicPr>
          <p:nvPr/>
        </p:nvPicPr>
        <p:blipFill>
          <a:blip r:embed="rId4"/>
          <a:stretch>
            <a:fillRect/>
          </a:stretch>
        </p:blipFill>
        <p:spPr>
          <a:xfrm>
            <a:off x="3613640" y="1519328"/>
            <a:ext cx="1295139" cy="1080000"/>
          </a:xfrm>
          <a:prstGeom prst="rect">
            <a:avLst/>
          </a:prstGeom>
        </p:spPr>
      </p:pic>
      <p:pic>
        <p:nvPicPr>
          <p:cNvPr id="16" name="Picture 15" descr="A dog sitting on a chair&#10;&#10;Description automatically generated with medium confidence">
            <a:extLst>
              <a:ext uri="{FF2B5EF4-FFF2-40B4-BE49-F238E27FC236}">
                <a16:creationId xmlns:a16="http://schemas.microsoft.com/office/drawing/2014/main" id="{52E4B83E-2F0C-8E4E-8A16-CEB5F0361ADB}"/>
              </a:ext>
            </a:extLst>
          </p:cNvPr>
          <p:cNvPicPr>
            <a:picLocks noChangeAspect="1"/>
          </p:cNvPicPr>
          <p:nvPr/>
        </p:nvPicPr>
        <p:blipFill>
          <a:blip r:embed="rId5"/>
          <a:stretch>
            <a:fillRect/>
          </a:stretch>
        </p:blipFill>
        <p:spPr>
          <a:xfrm>
            <a:off x="5571448" y="1710908"/>
            <a:ext cx="721406" cy="1080000"/>
          </a:xfrm>
          <a:prstGeom prst="rect">
            <a:avLst/>
          </a:prstGeom>
        </p:spPr>
      </p:pic>
      <p:pic>
        <p:nvPicPr>
          <p:cNvPr id="18" name="Picture 17" descr="A picture containing ground, dog, outdoor, black&#10;&#10;Description automatically generated">
            <a:extLst>
              <a:ext uri="{FF2B5EF4-FFF2-40B4-BE49-F238E27FC236}">
                <a16:creationId xmlns:a16="http://schemas.microsoft.com/office/drawing/2014/main" id="{5E79D2D4-783F-A947-BC24-6BE9461A9C38}"/>
              </a:ext>
            </a:extLst>
          </p:cNvPr>
          <p:cNvPicPr>
            <a:picLocks noChangeAspect="1"/>
          </p:cNvPicPr>
          <p:nvPr/>
        </p:nvPicPr>
        <p:blipFill>
          <a:blip r:embed="rId6"/>
          <a:stretch>
            <a:fillRect/>
          </a:stretch>
        </p:blipFill>
        <p:spPr>
          <a:xfrm>
            <a:off x="3759353" y="3177651"/>
            <a:ext cx="1625294" cy="1080000"/>
          </a:xfrm>
          <a:prstGeom prst="rect">
            <a:avLst/>
          </a:prstGeom>
        </p:spPr>
      </p:pic>
      <p:pic>
        <p:nvPicPr>
          <p:cNvPr id="20" name="Picture 19" descr="A cat with a flower in its mouth&#10;&#10;Description automatically generated with low confidence">
            <a:extLst>
              <a:ext uri="{FF2B5EF4-FFF2-40B4-BE49-F238E27FC236}">
                <a16:creationId xmlns:a16="http://schemas.microsoft.com/office/drawing/2014/main" id="{F6153DFD-612C-8F41-AC03-4DF21EE8F7BE}"/>
              </a:ext>
            </a:extLst>
          </p:cNvPr>
          <p:cNvPicPr>
            <a:picLocks noChangeAspect="1"/>
          </p:cNvPicPr>
          <p:nvPr/>
        </p:nvPicPr>
        <p:blipFill rotWithShape="1">
          <a:blip r:embed="rId7"/>
          <a:srcRect l="11971" r="25925"/>
          <a:stretch/>
        </p:blipFill>
        <p:spPr>
          <a:xfrm>
            <a:off x="1607962" y="1139897"/>
            <a:ext cx="1192685" cy="1080000"/>
          </a:xfrm>
          <a:prstGeom prst="rect">
            <a:avLst/>
          </a:prstGeom>
        </p:spPr>
      </p:pic>
      <p:pic>
        <p:nvPicPr>
          <p:cNvPr id="22" name="Picture 21" descr="A picture containing cat, floor, indoor, mammal&#10;&#10;Description automatically generated">
            <a:extLst>
              <a:ext uri="{FF2B5EF4-FFF2-40B4-BE49-F238E27FC236}">
                <a16:creationId xmlns:a16="http://schemas.microsoft.com/office/drawing/2014/main" id="{14261704-2C89-6042-81C6-1053E755EBDE}"/>
              </a:ext>
            </a:extLst>
          </p:cNvPr>
          <p:cNvPicPr>
            <a:picLocks noChangeAspect="1"/>
          </p:cNvPicPr>
          <p:nvPr/>
        </p:nvPicPr>
        <p:blipFill rotWithShape="1">
          <a:blip r:embed="rId8"/>
          <a:srcRect l="12085" r="30260"/>
          <a:stretch/>
        </p:blipFill>
        <p:spPr>
          <a:xfrm>
            <a:off x="1100091" y="2440155"/>
            <a:ext cx="1295140" cy="1080000"/>
          </a:xfrm>
          <a:prstGeom prst="rect">
            <a:avLst/>
          </a:prstGeom>
        </p:spPr>
      </p:pic>
      <p:cxnSp>
        <p:nvCxnSpPr>
          <p:cNvPr id="4" name="Straight Connector 3">
            <a:extLst>
              <a:ext uri="{FF2B5EF4-FFF2-40B4-BE49-F238E27FC236}">
                <a16:creationId xmlns:a16="http://schemas.microsoft.com/office/drawing/2014/main" id="{8BC341DF-D787-E94F-B654-DF6F3D5A0DFF}"/>
              </a:ext>
            </a:extLst>
          </p:cNvPr>
          <p:cNvCxnSpPr>
            <a:cxnSpLocks/>
          </p:cNvCxnSpPr>
          <p:nvPr/>
        </p:nvCxnSpPr>
        <p:spPr>
          <a:xfrm flipV="1">
            <a:off x="1041621" y="485030"/>
            <a:ext cx="6494417" cy="4341413"/>
          </a:xfrm>
          <a:prstGeom prst="line">
            <a:avLst/>
          </a:prstGeom>
          <a:ln w="381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1252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Support Vector Machines</a:t>
            </a:r>
          </a:p>
        </p:txBody>
      </p:sp>
      <p:cxnSp>
        <p:nvCxnSpPr>
          <p:cNvPr id="6" name="Straight Arrow Connector 5">
            <a:extLst>
              <a:ext uri="{FF2B5EF4-FFF2-40B4-BE49-F238E27FC236}">
                <a16:creationId xmlns:a16="http://schemas.microsoft.com/office/drawing/2014/main" id="{6C7748E1-D288-A242-BBD0-4FF8C9125F89}"/>
              </a:ext>
            </a:extLst>
          </p:cNvPr>
          <p:cNvCxnSpPr/>
          <p:nvPr/>
        </p:nvCxnSpPr>
        <p:spPr>
          <a:xfrm flipV="1">
            <a:off x="842838" y="1240404"/>
            <a:ext cx="0" cy="3101008"/>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7B88888-7039-E04E-8641-22204C341662}"/>
              </a:ext>
            </a:extLst>
          </p:cNvPr>
          <p:cNvCxnSpPr>
            <a:cxnSpLocks/>
          </p:cNvCxnSpPr>
          <p:nvPr/>
        </p:nvCxnSpPr>
        <p:spPr>
          <a:xfrm>
            <a:off x="842838" y="4477909"/>
            <a:ext cx="6319961" cy="0"/>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picture containing dog, mammal&#10;&#10;Description automatically generated">
            <a:extLst>
              <a:ext uri="{FF2B5EF4-FFF2-40B4-BE49-F238E27FC236}">
                <a16:creationId xmlns:a16="http://schemas.microsoft.com/office/drawing/2014/main" id="{581E1955-2660-5D45-8A9F-EAF383704587}"/>
              </a:ext>
            </a:extLst>
          </p:cNvPr>
          <p:cNvPicPr>
            <a:picLocks noChangeAspect="1"/>
          </p:cNvPicPr>
          <p:nvPr/>
        </p:nvPicPr>
        <p:blipFill>
          <a:blip r:embed="rId2"/>
          <a:stretch>
            <a:fillRect/>
          </a:stretch>
        </p:blipFill>
        <p:spPr>
          <a:xfrm>
            <a:off x="7057977" y="1575770"/>
            <a:ext cx="1625645" cy="1080000"/>
          </a:xfrm>
          <a:prstGeom prst="rect">
            <a:avLst/>
          </a:prstGeom>
        </p:spPr>
      </p:pic>
      <p:pic>
        <p:nvPicPr>
          <p:cNvPr id="12" name="Picture 11" descr="A dog lying in the grass&#10;&#10;Description automatically generated with medium confidence">
            <a:extLst>
              <a:ext uri="{FF2B5EF4-FFF2-40B4-BE49-F238E27FC236}">
                <a16:creationId xmlns:a16="http://schemas.microsoft.com/office/drawing/2014/main" id="{6DFABA52-345F-E84C-A272-F2C3ABB46F83}"/>
              </a:ext>
            </a:extLst>
          </p:cNvPr>
          <p:cNvPicPr>
            <a:picLocks noChangeAspect="1"/>
          </p:cNvPicPr>
          <p:nvPr/>
        </p:nvPicPr>
        <p:blipFill>
          <a:blip r:embed="rId3"/>
          <a:stretch>
            <a:fillRect/>
          </a:stretch>
        </p:blipFill>
        <p:spPr>
          <a:xfrm>
            <a:off x="6512867" y="2957393"/>
            <a:ext cx="1090221" cy="1080000"/>
          </a:xfrm>
          <a:prstGeom prst="rect">
            <a:avLst/>
          </a:prstGeom>
        </p:spPr>
      </p:pic>
      <p:pic>
        <p:nvPicPr>
          <p:cNvPr id="14" name="Picture 13" descr="A cat standing on grass&#10;&#10;Description automatically generated with medium confidence">
            <a:extLst>
              <a:ext uri="{FF2B5EF4-FFF2-40B4-BE49-F238E27FC236}">
                <a16:creationId xmlns:a16="http://schemas.microsoft.com/office/drawing/2014/main" id="{F53A19D3-4E02-C947-B1BA-AECE981D4C14}"/>
              </a:ext>
            </a:extLst>
          </p:cNvPr>
          <p:cNvPicPr>
            <a:picLocks noChangeAspect="1"/>
          </p:cNvPicPr>
          <p:nvPr/>
        </p:nvPicPr>
        <p:blipFill>
          <a:blip r:embed="rId4"/>
          <a:stretch>
            <a:fillRect/>
          </a:stretch>
        </p:blipFill>
        <p:spPr>
          <a:xfrm>
            <a:off x="3565770" y="1447522"/>
            <a:ext cx="1295139" cy="1080000"/>
          </a:xfrm>
          <a:prstGeom prst="ellipse">
            <a:avLst/>
          </a:prstGeom>
          <a:ln>
            <a:noFill/>
          </a:ln>
          <a:effectLst>
            <a:softEdge rad="112500"/>
          </a:effectLst>
        </p:spPr>
      </p:pic>
      <p:pic>
        <p:nvPicPr>
          <p:cNvPr id="16" name="Picture 15" descr="A dog sitting on a chair&#10;&#10;Description automatically generated with medium confidence">
            <a:extLst>
              <a:ext uri="{FF2B5EF4-FFF2-40B4-BE49-F238E27FC236}">
                <a16:creationId xmlns:a16="http://schemas.microsoft.com/office/drawing/2014/main" id="{52E4B83E-2F0C-8E4E-8A16-CEB5F0361ADB}"/>
              </a:ext>
            </a:extLst>
          </p:cNvPr>
          <p:cNvPicPr>
            <a:picLocks noChangeAspect="1"/>
          </p:cNvPicPr>
          <p:nvPr/>
        </p:nvPicPr>
        <p:blipFill>
          <a:blip r:embed="rId5"/>
          <a:stretch>
            <a:fillRect/>
          </a:stretch>
        </p:blipFill>
        <p:spPr>
          <a:xfrm>
            <a:off x="5571448" y="1710908"/>
            <a:ext cx="721406" cy="1080000"/>
          </a:xfrm>
          <a:prstGeom prst="ellipse">
            <a:avLst/>
          </a:prstGeom>
          <a:ln>
            <a:noFill/>
          </a:ln>
          <a:effectLst>
            <a:softEdge rad="112500"/>
          </a:effectLst>
        </p:spPr>
      </p:pic>
      <p:pic>
        <p:nvPicPr>
          <p:cNvPr id="18" name="Picture 17" descr="A picture containing ground, dog, outdoor, black&#10;&#10;Description automatically generated">
            <a:extLst>
              <a:ext uri="{FF2B5EF4-FFF2-40B4-BE49-F238E27FC236}">
                <a16:creationId xmlns:a16="http://schemas.microsoft.com/office/drawing/2014/main" id="{5E79D2D4-783F-A947-BC24-6BE9461A9C38}"/>
              </a:ext>
            </a:extLst>
          </p:cNvPr>
          <p:cNvPicPr>
            <a:picLocks noChangeAspect="1"/>
          </p:cNvPicPr>
          <p:nvPr/>
        </p:nvPicPr>
        <p:blipFill>
          <a:blip r:embed="rId6"/>
          <a:stretch>
            <a:fillRect/>
          </a:stretch>
        </p:blipFill>
        <p:spPr>
          <a:xfrm>
            <a:off x="3759353" y="3177651"/>
            <a:ext cx="1625294" cy="1080000"/>
          </a:xfrm>
          <a:prstGeom prst="ellipse">
            <a:avLst/>
          </a:prstGeom>
          <a:ln>
            <a:noFill/>
          </a:ln>
          <a:effectLst>
            <a:softEdge rad="112500"/>
          </a:effectLst>
        </p:spPr>
      </p:pic>
      <p:pic>
        <p:nvPicPr>
          <p:cNvPr id="20" name="Picture 19" descr="A cat with a flower in its mouth&#10;&#10;Description automatically generated with low confidence">
            <a:extLst>
              <a:ext uri="{FF2B5EF4-FFF2-40B4-BE49-F238E27FC236}">
                <a16:creationId xmlns:a16="http://schemas.microsoft.com/office/drawing/2014/main" id="{F6153DFD-612C-8F41-AC03-4DF21EE8F7BE}"/>
              </a:ext>
            </a:extLst>
          </p:cNvPr>
          <p:cNvPicPr>
            <a:picLocks noChangeAspect="1"/>
          </p:cNvPicPr>
          <p:nvPr/>
        </p:nvPicPr>
        <p:blipFill rotWithShape="1">
          <a:blip r:embed="rId7"/>
          <a:srcRect l="11971" r="25925"/>
          <a:stretch/>
        </p:blipFill>
        <p:spPr>
          <a:xfrm>
            <a:off x="1607962" y="1139897"/>
            <a:ext cx="1192685" cy="1080000"/>
          </a:xfrm>
          <a:prstGeom prst="rect">
            <a:avLst/>
          </a:prstGeom>
        </p:spPr>
      </p:pic>
      <p:pic>
        <p:nvPicPr>
          <p:cNvPr id="22" name="Picture 21" descr="A picture containing cat, floor, indoor, mammal&#10;&#10;Description automatically generated">
            <a:extLst>
              <a:ext uri="{FF2B5EF4-FFF2-40B4-BE49-F238E27FC236}">
                <a16:creationId xmlns:a16="http://schemas.microsoft.com/office/drawing/2014/main" id="{14261704-2C89-6042-81C6-1053E755EBDE}"/>
              </a:ext>
            </a:extLst>
          </p:cNvPr>
          <p:cNvPicPr>
            <a:picLocks noChangeAspect="1"/>
          </p:cNvPicPr>
          <p:nvPr/>
        </p:nvPicPr>
        <p:blipFill rotWithShape="1">
          <a:blip r:embed="rId8"/>
          <a:srcRect l="12085" r="30260"/>
          <a:stretch/>
        </p:blipFill>
        <p:spPr>
          <a:xfrm>
            <a:off x="1100091" y="2440155"/>
            <a:ext cx="1295140" cy="1080000"/>
          </a:xfrm>
          <a:prstGeom prst="rect">
            <a:avLst/>
          </a:prstGeom>
        </p:spPr>
      </p:pic>
      <p:cxnSp>
        <p:nvCxnSpPr>
          <p:cNvPr id="4" name="Straight Connector 3">
            <a:extLst>
              <a:ext uri="{FF2B5EF4-FFF2-40B4-BE49-F238E27FC236}">
                <a16:creationId xmlns:a16="http://schemas.microsoft.com/office/drawing/2014/main" id="{8BC341DF-D787-E94F-B654-DF6F3D5A0DFF}"/>
              </a:ext>
            </a:extLst>
          </p:cNvPr>
          <p:cNvCxnSpPr>
            <a:cxnSpLocks/>
          </p:cNvCxnSpPr>
          <p:nvPr/>
        </p:nvCxnSpPr>
        <p:spPr>
          <a:xfrm flipV="1">
            <a:off x="1041621" y="485030"/>
            <a:ext cx="6494417" cy="4341413"/>
          </a:xfrm>
          <a:prstGeom prst="line">
            <a:avLst/>
          </a:prstGeom>
          <a:ln w="381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3885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Support Vector Machines</a:t>
            </a:r>
          </a:p>
        </p:txBody>
      </p:sp>
      <p:cxnSp>
        <p:nvCxnSpPr>
          <p:cNvPr id="6" name="Straight Arrow Connector 5">
            <a:extLst>
              <a:ext uri="{FF2B5EF4-FFF2-40B4-BE49-F238E27FC236}">
                <a16:creationId xmlns:a16="http://schemas.microsoft.com/office/drawing/2014/main" id="{6C7748E1-D288-A242-BBD0-4FF8C9125F89}"/>
              </a:ext>
            </a:extLst>
          </p:cNvPr>
          <p:cNvCxnSpPr/>
          <p:nvPr/>
        </p:nvCxnSpPr>
        <p:spPr>
          <a:xfrm flipV="1">
            <a:off x="842838" y="1240404"/>
            <a:ext cx="0" cy="3101008"/>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7B88888-7039-E04E-8641-22204C341662}"/>
              </a:ext>
            </a:extLst>
          </p:cNvPr>
          <p:cNvCxnSpPr>
            <a:cxnSpLocks/>
          </p:cNvCxnSpPr>
          <p:nvPr/>
        </p:nvCxnSpPr>
        <p:spPr>
          <a:xfrm>
            <a:off x="842838" y="4477909"/>
            <a:ext cx="6319961" cy="0"/>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picture containing dog, mammal&#10;&#10;Description automatically generated">
            <a:extLst>
              <a:ext uri="{FF2B5EF4-FFF2-40B4-BE49-F238E27FC236}">
                <a16:creationId xmlns:a16="http://schemas.microsoft.com/office/drawing/2014/main" id="{581E1955-2660-5D45-8A9F-EAF383704587}"/>
              </a:ext>
            </a:extLst>
          </p:cNvPr>
          <p:cNvPicPr>
            <a:picLocks noChangeAspect="1"/>
          </p:cNvPicPr>
          <p:nvPr/>
        </p:nvPicPr>
        <p:blipFill>
          <a:blip r:embed="rId2"/>
          <a:stretch>
            <a:fillRect/>
          </a:stretch>
        </p:blipFill>
        <p:spPr>
          <a:xfrm>
            <a:off x="8067438" y="3111750"/>
            <a:ext cx="616184" cy="409363"/>
          </a:xfrm>
          <a:prstGeom prst="rect">
            <a:avLst/>
          </a:prstGeom>
        </p:spPr>
      </p:pic>
      <p:pic>
        <p:nvPicPr>
          <p:cNvPr id="12" name="Picture 11" descr="A dog lying in the grass&#10;&#10;Description automatically generated with medium confidence">
            <a:extLst>
              <a:ext uri="{FF2B5EF4-FFF2-40B4-BE49-F238E27FC236}">
                <a16:creationId xmlns:a16="http://schemas.microsoft.com/office/drawing/2014/main" id="{6DFABA52-345F-E84C-A272-F2C3ABB46F83}"/>
              </a:ext>
            </a:extLst>
          </p:cNvPr>
          <p:cNvPicPr>
            <a:picLocks noChangeAspect="1"/>
          </p:cNvPicPr>
          <p:nvPr/>
        </p:nvPicPr>
        <p:blipFill>
          <a:blip r:embed="rId3"/>
          <a:stretch>
            <a:fillRect/>
          </a:stretch>
        </p:blipFill>
        <p:spPr>
          <a:xfrm>
            <a:off x="7430510" y="3717651"/>
            <a:ext cx="440289" cy="436161"/>
          </a:xfrm>
          <a:prstGeom prst="rect">
            <a:avLst/>
          </a:prstGeom>
        </p:spPr>
      </p:pic>
      <p:pic>
        <p:nvPicPr>
          <p:cNvPr id="14" name="Picture 13" descr="A cat standing on grass&#10;&#10;Description automatically generated with medium confidence">
            <a:extLst>
              <a:ext uri="{FF2B5EF4-FFF2-40B4-BE49-F238E27FC236}">
                <a16:creationId xmlns:a16="http://schemas.microsoft.com/office/drawing/2014/main" id="{F53A19D3-4E02-C947-B1BA-AECE981D4C14}"/>
              </a:ext>
            </a:extLst>
          </p:cNvPr>
          <p:cNvPicPr>
            <a:picLocks noChangeAspect="1"/>
          </p:cNvPicPr>
          <p:nvPr/>
        </p:nvPicPr>
        <p:blipFill>
          <a:blip r:embed="rId4"/>
          <a:stretch>
            <a:fillRect/>
          </a:stretch>
        </p:blipFill>
        <p:spPr>
          <a:xfrm>
            <a:off x="2707679" y="1000820"/>
            <a:ext cx="1295139" cy="1080000"/>
          </a:xfrm>
          <a:prstGeom prst="ellipse">
            <a:avLst/>
          </a:prstGeom>
          <a:ln>
            <a:noFill/>
          </a:ln>
          <a:effectLst>
            <a:softEdge rad="112500"/>
          </a:effectLst>
        </p:spPr>
      </p:pic>
      <p:pic>
        <p:nvPicPr>
          <p:cNvPr id="16" name="Picture 15" descr="A dog sitting on a chair&#10;&#10;Description automatically generated with medium confidence">
            <a:extLst>
              <a:ext uri="{FF2B5EF4-FFF2-40B4-BE49-F238E27FC236}">
                <a16:creationId xmlns:a16="http://schemas.microsoft.com/office/drawing/2014/main" id="{52E4B83E-2F0C-8E4E-8A16-CEB5F0361ADB}"/>
              </a:ext>
            </a:extLst>
          </p:cNvPr>
          <p:cNvPicPr>
            <a:picLocks noChangeAspect="1"/>
          </p:cNvPicPr>
          <p:nvPr/>
        </p:nvPicPr>
        <p:blipFill>
          <a:blip r:embed="rId5"/>
          <a:stretch>
            <a:fillRect/>
          </a:stretch>
        </p:blipFill>
        <p:spPr>
          <a:xfrm>
            <a:off x="6274042" y="2115736"/>
            <a:ext cx="721406" cy="1080000"/>
          </a:xfrm>
          <a:prstGeom prst="ellipse">
            <a:avLst/>
          </a:prstGeom>
          <a:ln>
            <a:noFill/>
          </a:ln>
          <a:effectLst>
            <a:softEdge rad="112500"/>
          </a:effectLst>
        </p:spPr>
      </p:pic>
      <p:pic>
        <p:nvPicPr>
          <p:cNvPr id="18" name="Picture 17" descr="A picture containing ground, dog, outdoor, black&#10;&#10;Description automatically generated">
            <a:extLst>
              <a:ext uri="{FF2B5EF4-FFF2-40B4-BE49-F238E27FC236}">
                <a16:creationId xmlns:a16="http://schemas.microsoft.com/office/drawing/2014/main" id="{5E79D2D4-783F-A947-BC24-6BE9461A9C38}"/>
              </a:ext>
            </a:extLst>
          </p:cNvPr>
          <p:cNvPicPr>
            <a:picLocks noChangeAspect="1"/>
          </p:cNvPicPr>
          <p:nvPr/>
        </p:nvPicPr>
        <p:blipFill>
          <a:blip r:embed="rId6"/>
          <a:stretch>
            <a:fillRect/>
          </a:stretch>
        </p:blipFill>
        <p:spPr>
          <a:xfrm>
            <a:off x="4288829" y="3299135"/>
            <a:ext cx="1625294" cy="1080000"/>
          </a:xfrm>
          <a:prstGeom prst="ellipse">
            <a:avLst/>
          </a:prstGeom>
          <a:ln>
            <a:noFill/>
          </a:ln>
          <a:effectLst>
            <a:softEdge rad="112500"/>
          </a:effectLst>
        </p:spPr>
      </p:pic>
      <p:pic>
        <p:nvPicPr>
          <p:cNvPr id="20" name="Picture 19" descr="A cat with a flower in its mouth&#10;&#10;Description automatically generated with low confidence">
            <a:extLst>
              <a:ext uri="{FF2B5EF4-FFF2-40B4-BE49-F238E27FC236}">
                <a16:creationId xmlns:a16="http://schemas.microsoft.com/office/drawing/2014/main" id="{F6153DFD-612C-8F41-AC03-4DF21EE8F7BE}"/>
              </a:ext>
            </a:extLst>
          </p:cNvPr>
          <p:cNvPicPr>
            <a:picLocks noChangeAspect="1"/>
          </p:cNvPicPr>
          <p:nvPr/>
        </p:nvPicPr>
        <p:blipFill rotWithShape="1">
          <a:blip r:embed="rId7"/>
          <a:srcRect l="11971" r="25925"/>
          <a:stretch/>
        </p:blipFill>
        <p:spPr>
          <a:xfrm>
            <a:off x="1072825" y="831041"/>
            <a:ext cx="569403" cy="515606"/>
          </a:xfrm>
          <a:prstGeom prst="rect">
            <a:avLst/>
          </a:prstGeom>
        </p:spPr>
      </p:pic>
      <p:pic>
        <p:nvPicPr>
          <p:cNvPr id="22" name="Picture 21" descr="A picture containing cat, floor, indoor, mammal&#10;&#10;Description automatically generated">
            <a:extLst>
              <a:ext uri="{FF2B5EF4-FFF2-40B4-BE49-F238E27FC236}">
                <a16:creationId xmlns:a16="http://schemas.microsoft.com/office/drawing/2014/main" id="{14261704-2C89-6042-81C6-1053E755EBDE}"/>
              </a:ext>
            </a:extLst>
          </p:cNvPr>
          <p:cNvPicPr>
            <a:picLocks noChangeAspect="1"/>
          </p:cNvPicPr>
          <p:nvPr/>
        </p:nvPicPr>
        <p:blipFill rotWithShape="1">
          <a:blip r:embed="rId8"/>
          <a:srcRect l="12085" r="30260"/>
          <a:stretch/>
        </p:blipFill>
        <p:spPr>
          <a:xfrm>
            <a:off x="1088056" y="1540820"/>
            <a:ext cx="721406" cy="601570"/>
          </a:xfrm>
          <a:prstGeom prst="rect">
            <a:avLst/>
          </a:prstGeom>
        </p:spPr>
      </p:pic>
      <p:cxnSp>
        <p:nvCxnSpPr>
          <p:cNvPr id="4" name="Straight Connector 3">
            <a:extLst>
              <a:ext uri="{FF2B5EF4-FFF2-40B4-BE49-F238E27FC236}">
                <a16:creationId xmlns:a16="http://schemas.microsoft.com/office/drawing/2014/main" id="{8BC341DF-D787-E94F-B654-DF6F3D5A0DFF}"/>
              </a:ext>
            </a:extLst>
          </p:cNvPr>
          <p:cNvCxnSpPr>
            <a:cxnSpLocks/>
          </p:cNvCxnSpPr>
          <p:nvPr/>
        </p:nvCxnSpPr>
        <p:spPr>
          <a:xfrm rot="18204429" flipV="1">
            <a:off x="874643" y="516835"/>
            <a:ext cx="6494417" cy="4341413"/>
          </a:xfrm>
          <a:prstGeom prst="line">
            <a:avLst/>
          </a:prstGeom>
          <a:ln w="381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F02B3BA-884A-BC4B-8FB9-A6CA0D47C6C5}"/>
              </a:ext>
            </a:extLst>
          </p:cNvPr>
          <p:cNvSpPr/>
          <p:nvPr/>
        </p:nvSpPr>
        <p:spPr>
          <a:xfrm rot="16198312">
            <a:off x="410971" y="2356068"/>
            <a:ext cx="7451993" cy="567546"/>
          </a:xfrm>
          <a:prstGeom prst="rect">
            <a:avLst/>
          </a:prstGeom>
          <a:solidFill>
            <a:srgbClr val="FAEA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2664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Support Vector Machines</a:t>
            </a:r>
          </a:p>
        </p:txBody>
      </p:sp>
      <p:cxnSp>
        <p:nvCxnSpPr>
          <p:cNvPr id="6" name="Straight Arrow Connector 5">
            <a:extLst>
              <a:ext uri="{FF2B5EF4-FFF2-40B4-BE49-F238E27FC236}">
                <a16:creationId xmlns:a16="http://schemas.microsoft.com/office/drawing/2014/main" id="{6C7748E1-D288-A242-BBD0-4FF8C9125F89}"/>
              </a:ext>
            </a:extLst>
          </p:cNvPr>
          <p:cNvCxnSpPr/>
          <p:nvPr/>
        </p:nvCxnSpPr>
        <p:spPr>
          <a:xfrm flipV="1">
            <a:off x="842838" y="1240404"/>
            <a:ext cx="0" cy="3101008"/>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7B88888-7039-E04E-8641-22204C341662}"/>
              </a:ext>
            </a:extLst>
          </p:cNvPr>
          <p:cNvCxnSpPr>
            <a:cxnSpLocks/>
          </p:cNvCxnSpPr>
          <p:nvPr/>
        </p:nvCxnSpPr>
        <p:spPr>
          <a:xfrm>
            <a:off x="842838" y="4477909"/>
            <a:ext cx="6319961" cy="0"/>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picture containing dog, mammal&#10;&#10;Description automatically generated">
            <a:extLst>
              <a:ext uri="{FF2B5EF4-FFF2-40B4-BE49-F238E27FC236}">
                <a16:creationId xmlns:a16="http://schemas.microsoft.com/office/drawing/2014/main" id="{581E1955-2660-5D45-8A9F-EAF383704587}"/>
              </a:ext>
            </a:extLst>
          </p:cNvPr>
          <p:cNvPicPr>
            <a:picLocks noChangeAspect="1"/>
          </p:cNvPicPr>
          <p:nvPr/>
        </p:nvPicPr>
        <p:blipFill>
          <a:blip r:embed="rId2"/>
          <a:stretch>
            <a:fillRect/>
          </a:stretch>
        </p:blipFill>
        <p:spPr>
          <a:xfrm>
            <a:off x="8067438" y="3111750"/>
            <a:ext cx="616184" cy="409363"/>
          </a:xfrm>
          <a:prstGeom prst="rect">
            <a:avLst/>
          </a:prstGeom>
        </p:spPr>
      </p:pic>
      <p:pic>
        <p:nvPicPr>
          <p:cNvPr id="12" name="Picture 11" descr="A dog lying in the grass&#10;&#10;Description automatically generated with medium confidence">
            <a:extLst>
              <a:ext uri="{FF2B5EF4-FFF2-40B4-BE49-F238E27FC236}">
                <a16:creationId xmlns:a16="http://schemas.microsoft.com/office/drawing/2014/main" id="{6DFABA52-345F-E84C-A272-F2C3ABB46F83}"/>
              </a:ext>
            </a:extLst>
          </p:cNvPr>
          <p:cNvPicPr>
            <a:picLocks noChangeAspect="1"/>
          </p:cNvPicPr>
          <p:nvPr/>
        </p:nvPicPr>
        <p:blipFill>
          <a:blip r:embed="rId3"/>
          <a:stretch>
            <a:fillRect/>
          </a:stretch>
        </p:blipFill>
        <p:spPr>
          <a:xfrm>
            <a:off x="7430510" y="3717651"/>
            <a:ext cx="440289" cy="436161"/>
          </a:xfrm>
          <a:prstGeom prst="rect">
            <a:avLst/>
          </a:prstGeom>
        </p:spPr>
      </p:pic>
      <p:pic>
        <p:nvPicPr>
          <p:cNvPr id="14" name="Picture 13" descr="A cat standing on grass&#10;&#10;Description automatically generated with medium confidence">
            <a:extLst>
              <a:ext uri="{FF2B5EF4-FFF2-40B4-BE49-F238E27FC236}">
                <a16:creationId xmlns:a16="http://schemas.microsoft.com/office/drawing/2014/main" id="{F53A19D3-4E02-C947-B1BA-AECE981D4C14}"/>
              </a:ext>
            </a:extLst>
          </p:cNvPr>
          <p:cNvPicPr>
            <a:picLocks noChangeAspect="1"/>
          </p:cNvPicPr>
          <p:nvPr/>
        </p:nvPicPr>
        <p:blipFill>
          <a:blip r:embed="rId4"/>
          <a:stretch>
            <a:fillRect/>
          </a:stretch>
        </p:blipFill>
        <p:spPr>
          <a:xfrm>
            <a:off x="2707679" y="1000820"/>
            <a:ext cx="1295139" cy="1080000"/>
          </a:xfrm>
          <a:prstGeom prst="ellipse">
            <a:avLst/>
          </a:prstGeom>
          <a:ln>
            <a:noFill/>
          </a:ln>
          <a:effectLst>
            <a:softEdge rad="112500"/>
          </a:effectLst>
        </p:spPr>
      </p:pic>
      <p:pic>
        <p:nvPicPr>
          <p:cNvPr id="16" name="Picture 15" descr="A dog sitting on a chair&#10;&#10;Description automatically generated with medium confidence">
            <a:extLst>
              <a:ext uri="{FF2B5EF4-FFF2-40B4-BE49-F238E27FC236}">
                <a16:creationId xmlns:a16="http://schemas.microsoft.com/office/drawing/2014/main" id="{52E4B83E-2F0C-8E4E-8A16-CEB5F0361ADB}"/>
              </a:ext>
            </a:extLst>
          </p:cNvPr>
          <p:cNvPicPr>
            <a:picLocks noChangeAspect="1"/>
          </p:cNvPicPr>
          <p:nvPr/>
        </p:nvPicPr>
        <p:blipFill>
          <a:blip r:embed="rId5"/>
          <a:stretch>
            <a:fillRect/>
          </a:stretch>
        </p:blipFill>
        <p:spPr>
          <a:xfrm>
            <a:off x="6274042" y="2115736"/>
            <a:ext cx="721406" cy="1080000"/>
          </a:xfrm>
          <a:prstGeom prst="ellipse">
            <a:avLst/>
          </a:prstGeom>
          <a:ln>
            <a:noFill/>
          </a:ln>
          <a:effectLst>
            <a:softEdge rad="112500"/>
          </a:effectLst>
        </p:spPr>
      </p:pic>
      <p:pic>
        <p:nvPicPr>
          <p:cNvPr id="18" name="Picture 17" descr="A picture containing ground, dog, outdoor, black&#10;&#10;Description automatically generated">
            <a:extLst>
              <a:ext uri="{FF2B5EF4-FFF2-40B4-BE49-F238E27FC236}">
                <a16:creationId xmlns:a16="http://schemas.microsoft.com/office/drawing/2014/main" id="{5E79D2D4-783F-A947-BC24-6BE9461A9C38}"/>
              </a:ext>
            </a:extLst>
          </p:cNvPr>
          <p:cNvPicPr>
            <a:picLocks noChangeAspect="1"/>
          </p:cNvPicPr>
          <p:nvPr/>
        </p:nvPicPr>
        <p:blipFill>
          <a:blip r:embed="rId6"/>
          <a:stretch>
            <a:fillRect/>
          </a:stretch>
        </p:blipFill>
        <p:spPr>
          <a:xfrm>
            <a:off x="4288829" y="3299135"/>
            <a:ext cx="1625294" cy="1080000"/>
          </a:xfrm>
          <a:prstGeom prst="ellipse">
            <a:avLst/>
          </a:prstGeom>
          <a:ln>
            <a:noFill/>
          </a:ln>
          <a:effectLst>
            <a:softEdge rad="112500"/>
          </a:effectLst>
        </p:spPr>
      </p:pic>
      <p:pic>
        <p:nvPicPr>
          <p:cNvPr id="20" name="Picture 19" descr="A cat with a flower in its mouth&#10;&#10;Description automatically generated with low confidence">
            <a:extLst>
              <a:ext uri="{FF2B5EF4-FFF2-40B4-BE49-F238E27FC236}">
                <a16:creationId xmlns:a16="http://schemas.microsoft.com/office/drawing/2014/main" id="{F6153DFD-612C-8F41-AC03-4DF21EE8F7BE}"/>
              </a:ext>
            </a:extLst>
          </p:cNvPr>
          <p:cNvPicPr>
            <a:picLocks noChangeAspect="1"/>
          </p:cNvPicPr>
          <p:nvPr/>
        </p:nvPicPr>
        <p:blipFill rotWithShape="1">
          <a:blip r:embed="rId7"/>
          <a:srcRect l="11971" r="25925"/>
          <a:stretch/>
        </p:blipFill>
        <p:spPr>
          <a:xfrm>
            <a:off x="1072825" y="831041"/>
            <a:ext cx="569403" cy="515606"/>
          </a:xfrm>
          <a:prstGeom prst="rect">
            <a:avLst/>
          </a:prstGeom>
        </p:spPr>
      </p:pic>
      <p:pic>
        <p:nvPicPr>
          <p:cNvPr id="22" name="Picture 21" descr="A picture containing cat, floor, indoor, mammal&#10;&#10;Description automatically generated">
            <a:extLst>
              <a:ext uri="{FF2B5EF4-FFF2-40B4-BE49-F238E27FC236}">
                <a16:creationId xmlns:a16="http://schemas.microsoft.com/office/drawing/2014/main" id="{14261704-2C89-6042-81C6-1053E755EBDE}"/>
              </a:ext>
            </a:extLst>
          </p:cNvPr>
          <p:cNvPicPr>
            <a:picLocks noChangeAspect="1"/>
          </p:cNvPicPr>
          <p:nvPr/>
        </p:nvPicPr>
        <p:blipFill rotWithShape="1">
          <a:blip r:embed="rId8"/>
          <a:srcRect l="12085" r="30260"/>
          <a:stretch/>
        </p:blipFill>
        <p:spPr>
          <a:xfrm>
            <a:off x="1088056" y="1540820"/>
            <a:ext cx="721406" cy="601570"/>
          </a:xfrm>
          <a:prstGeom prst="rect">
            <a:avLst/>
          </a:prstGeom>
        </p:spPr>
      </p:pic>
      <p:cxnSp>
        <p:nvCxnSpPr>
          <p:cNvPr id="4" name="Straight Connector 3">
            <a:extLst>
              <a:ext uri="{FF2B5EF4-FFF2-40B4-BE49-F238E27FC236}">
                <a16:creationId xmlns:a16="http://schemas.microsoft.com/office/drawing/2014/main" id="{8BC341DF-D787-E94F-B654-DF6F3D5A0DFF}"/>
              </a:ext>
            </a:extLst>
          </p:cNvPr>
          <p:cNvCxnSpPr>
            <a:cxnSpLocks/>
          </p:cNvCxnSpPr>
          <p:nvPr/>
        </p:nvCxnSpPr>
        <p:spPr>
          <a:xfrm flipV="1">
            <a:off x="1041621" y="485030"/>
            <a:ext cx="6494417" cy="4341413"/>
          </a:xfrm>
          <a:prstGeom prst="line">
            <a:avLst/>
          </a:prstGeom>
          <a:ln w="381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F02B3BA-884A-BC4B-8FB9-A6CA0D47C6C5}"/>
              </a:ext>
            </a:extLst>
          </p:cNvPr>
          <p:cNvSpPr/>
          <p:nvPr/>
        </p:nvSpPr>
        <p:spPr>
          <a:xfrm rot="19593883">
            <a:off x="531355" y="1686892"/>
            <a:ext cx="7451993" cy="1842337"/>
          </a:xfrm>
          <a:prstGeom prst="rect">
            <a:avLst/>
          </a:prstGeom>
          <a:solidFill>
            <a:srgbClr val="FAEA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77875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Support Vector Machines</a:t>
            </a:r>
          </a:p>
        </p:txBody>
      </p:sp>
      <p:cxnSp>
        <p:nvCxnSpPr>
          <p:cNvPr id="6" name="Straight Arrow Connector 5">
            <a:extLst>
              <a:ext uri="{FF2B5EF4-FFF2-40B4-BE49-F238E27FC236}">
                <a16:creationId xmlns:a16="http://schemas.microsoft.com/office/drawing/2014/main" id="{6C7748E1-D288-A242-BBD0-4FF8C9125F89}"/>
              </a:ext>
            </a:extLst>
          </p:cNvPr>
          <p:cNvCxnSpPr/>
          <p:nvPr/>
        </p:nvCxnSpPr>
        <p:spPr>
          <a:xfrm flipV="1">
            <a:off x="842838" y="1240404"/>
            <a:ext cx="0" cy="3101008"/>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7B88888-7039-E04E-8641-22204C341662}"/>
              </a:ext>
            </a:extLst>
          </p:cNvPr>
          <p:cNvCxnSpPr>
            <a:cxnSpLocks/>
          </p:cNvCxnSpPr>
          <p:nvPr/>
        </p:nvCxnSpPr>
        <p:spPr>
          <a:xfrm>
            <a:off x="842838" y="4477909"/>
            <a:ext cx="6319961" cy="0"/>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picture containing dog, mammal&#10;&#10;Description automatically generated">
            <a:extLst>
              <a:ext uri="{FF2B5EF4-FFF2-40B4-BE49-F238E27FC236}">
                <a16:creationId xmlns:a16="http://schemas.microsoft.com/office/drawing/2014/main" id="{581E1955-2660-5D45-8A9F-EAF383704587}"/>
              </a:ext>
            </a:extLst>
          </p:cNvPr>
          <p:cNvPicPr>
            <a:picLocks noChangeAspect="1"/>
          </p:cNvPicPr>
          <p:nvPr/>
        </p:nvPicPr>
        <p:blipFill>
          <a:blip r:embed="rId2"/>
          <a:stretch>
            <a:fillRect/>
          </a:stretch>
        </p:blipFill>
        <p:spPr>
          <a:xfrm>
            <a:off x="8067438" y="3111750"/>
            <a:ext cx="616184" cy="409363"/>
          </a:xfrm>
          <a:prstGeom prst="rect">
            <a:avLst/>
          </a:prstGeom>
        </p:spPr>
      </p:pic>
      <p:pic>
        <p:nvPicPr>
          <p:cNvPr id="12" name="Picture 11" descr="A dog lying in the grass&#10;&#10;Description automatically generated with medium confidence">
            <a:extLst>
              <a:ext uri="{FF2B5EF4-FFF2-40B4-BE49-F238E27FC236}">
                <a16:creationId xmlns:a16="http://schemas.microsoft.com/office/drawing/2014/main" id="{6DFABA52-345F-E84C-A272-F2C3ABB46F83}"/>
              </a:ext>
            </a:extLst>
          </p:cNvPr>
          <p:cNvPicPr>
            <a:picLocks noChangeAspect="1"/>
          </p:cNvPicPr>
          <p:nvPr/>
        </p:nvPicPr>
        <p:blipFill>
          <a:blip r:embed="rId3"/>
          <a:stretch>
            <a:fillRect/>
          </a:stretch>
        </p:blipFill>
        <p:spPr>
          <a:xfrm>
            <a:off x="7430510" y="3717651"/>
            <a:ext cx="440289" cy="436161"/>
          </a:xfrm>
          <a:prstGeom prst="rect">
            <a:avLst/>
          </a:prstGeom>
        </p:spPr>
      </p:pic>
      <p:pic>
        <p:nvPicPr>
          <p:cNvPr id="14" name="Picture 13" descr="A cat standing on grass&#10;&#10;Description automatically generated with medium confidence">
            <a:extLst>
              <a:ext uri="{FF2B5EF4-FFF2-40B4-BE49-F238E27FC236}">
                <a16:creationId xmlns:a16="http://schemas.microsoft.com/office/drawing/2014/main" id="{F53A19D3-4E02-C947-B1BA-AECE981D4C14}"/>
              </a:ext>
            </a:extLst>
          </p:cNvPr>
          <p:cNvPicPr>
            <a:picLocks noChangeAspect="1"/>
          </p:cNvPicPr>
          <p:nvPr/>
        </p:nvPicPr>
        <p:blipFill>
          <a:blip r:embed="rId4"/>
          <a:stretch>
            <a:fillRect/>
          </a:stretch>
        </p:blipFill>
        <p:spPr>
          <a:xfrm>
            <a:off x="2707679" y="1000820"/>
            <a:ext cx="1295139" cy="1080000"/>
          </a:xfrm>
          <a:prstGeom prst="ellipse">
            <a:avLst/>
          </a:prstGeom>
          <a:ln>
            <a:noFill/>
          </a:ln>
          <a:effectLst>
            <a:softEdge rad="112500"/>
          </a:effectLst>
        </p:spPr>
      </p:pic>
      <p:pic>
        <p:nvPicPr>
          <p:cNvPr id="16" name="Picture 15" descr="A dog sitting on a chair&#10;&#10;Description automatically generated with medium confidence">
            <a:extLst>
              <a:ext uri="{FF2B5EF4-FFF2-40B4-BE49-F238E27FC236}">
                <a16:creationId xmlns:a16="http://schemas.microsoft.com/office/drawing/2014/main" id="{52E4B83E-2F0C-8E4E-8A16-CEB5F0361ADB}"/>
              </a:ext>
            </a:extLst>
          </p:cNvPr>
          <p:cNvPicPr>
            <a:picLocks noChangeAspect="1"/>
          </p:cNvPicPr>
          <p:nvPr/>
        </p:nvPicPr>
        <p:blipFill>
          <a:blip r:embed="rId5"/>
          <a:stretch>
            <a:fillRect/>
          </a:stretch>
        </p:blipFill>
        <p:spPr>
          <a:xfrm>
            <a:off x="6274042" y="2115736"/>
            <a:ext cx="721406" cy="1080000"/>
          </a:xfrm>
          <a:prstGeom prst="ellipse">
            <a:avLst/>
          </a:prstGeom>
          <a:ln>
            <a:noFill/>
          </a:ln>
          <a:effectLst>
            <a:softEdge rad="112500"/>
          </a:effectLst>
        </p:spPr>
      </p:pic>
      <p:pic>
        <p:nvPicPr>
          <p:cNvPr id="18" name="Picture 17" descr="A picture containing ground, dog, outdoor, black&#10;&#10;Description automatically generated">
            <a:extLst>
              <a:ext uri="{FF2B5EF4-FFF2-40B4-BE49-F238E27FC236}">
                <a16:creationId xmlns:a16="http://schemas.microsoft.com/office/drawing/2014/main" id="{5E79D2D4-783F-A947-BC24-6BE9461A9C38}"/>
              </a:ext>
            </a:extLst>
          </p:cNvPr>
          <p:cNvPicPr>
            <a:picLocks noChangeAspect="1"/>
          </p:cNvPicPr>
          <p:nvPr/>
        </p:nvPicPr>
        <p:blipFill>
          <a:blip r:embed="rId6"/>
          <a:stretch>
            <a:fillRect/>
          </a:stretch>
        </p:blipFill>
        <p:spPr>
          <a:xfrm>
            <a:off x="4288829" y="3299135"/>
            <a:ext cx="1625294" cy="1080000"/>
          </a:xfrm>
          <a:prstGeom prst="ellipse">
            <a:avLst/>
          </a:prstGeom>
          <a:ln>
            <a:noFill/>
          </a:ln>
          <a:effectLst>
            <a:softEdge rad="112500"/>
          </a:effectLst>
        </p:spPr>
      </p:pic>
      <p:pic>
        <p:nvPicPr>
          <p:cNvPr id="20" name="Picture 19" descr="A cat with a flower in its mouth&#10;&#10;Description automatically generated with low confidence">
            <a:extLst>
              <a:ext uri="{FF2B5EF4-FFF2-40B4-BE49-F238E27FC236}">
                <a16:creationId xmlns:a16="http://schemas.microsoft.com/office/drawing/2014/main" id="{F6153DFD-612C-8F41-AC03-4DF21EE8F7BE}"/>
              </a:ext>
            </a:extLst>
          </p:cNvPr>
          <p:cNvPicPr>
            <a:picLocks noChangeAspect="1"/>
          </p:cNvPicPr>
          <p:nvPr/>
        </p:nvPicPr>
        <p:blipFill rotWithShape="1">
          <a:blip r:embed="rId7"/>
          <a:srcRect l="11971" r="25925"/>
          <a:stretch/>
        </p:blipFill>
        <p:spPr>
          <a:xfrm>
            <a:off x="1072825" y="831041"/>
            <a:ext cx="569403" cy="515606"/>
          </a:xfrm>
          <a:prstGeom prst="rect">
            <a:avLst/>
          </a:prstGeom>
        </p:spPr>
      </p:pic>
      <p:pic>
        <p:nvPicPr>
          <p:cNvPr id="22" name="Picture 21" descr="A picture containing cat, floor, indoor, mammal&#10;&#10;Description automatically generated">
            <a:extLst>
              <a:ext uri="{FF2B5EF4-FFF2-40B4-BE49-F238E27FC236}">
                <a16:creationId xmlns:a16="http://schemas.microsoft.com/office/drawing/2014/main" id="{14261704-2C89-6042-81C6-1053E755EBDE}"/>
              </a:ext>
            </a:extLst>
          </p:cNvPr>
          <p:cNvPicPr>
            <a:picLocks noChangeAspect="1"/>
          </p:cNvPicPr>
          <p:nvPr/>
        </p:nvPicPr>
        <p:blipFill rotWithShape="1">
          <a:blip r:embed="rId8"/>
          <a:srcRect l="12085" r="30260"/>
          <a:stretch/>
        </p:blipFill>
        <p:spPr>
          <a:xfrm>
            <a:off x="1088056" y="1540820"/>
            <a:ext cx="721406" cy="601570"/>
          </a:xfrm>
          <a:prstGeom prst="rect">
            <a:avLst/>
          </a:prstGeom>
        </p:spPr>
      </p:pic>
      <p:cxnSp>
        <p:nvCxnSpPr>
          <p:cNvPr id="4" name="Straight Connector 3">
            <a:extLst>
              <a:ext uri="{FF2B5EF4-FFF2-40B4-BE49-F238E27FC236}">
                <a16:creationId xmlns:a16="http://schemas.microsoft.com/office/drawing/2014/main" id="{8BC341DF-D787-E94F-B654-DF6F3D5A0DFF}"/>
              </a:ext>
            </a:extLst>
          </p:cNvPr>
          <p:cNvCxnSpPr>
            <a:cxnSpLocks/>
          </p:cNvCxnSpPr>
          <p:nvPr/>
        </p:nvCxnSpPr>
        <p:spPr>
          <a:xfrm flipV="1">
            <a:off x="1041621" y="485030"/>
            <a:ext cx="6494417" cy="4341413"/>
          </a:xfrm>
          <a:prstGeom prst="line">
            <a:avLst/>
          </a:prstGeom>
          <a:ln w="381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F02B3BA-884A-BC4B-8FB9-A6CA0D47C6C5}"/>
              </a:ext>
            </a:extLst>
          </p:cNvPr>
          <p:cNvSpPr/>
          <p:nvPr/>
        </p:nvSpPr>
        <p:spPr>
          <a:xfrm rot="19593883">
            <a:off x="531355" y="1686892"/>
            <a:ext cx="7451993" cy="1842337"/>
          </a:xfrm>
          <a:prstGeom prst="rect">
            <a:avLst/>
          </a:prstGeom>
          <a:solidFill>
            <a:srgbClr val="FAEA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0C4E8BF-9963-0042-AB9A-A255615EC02D}"/>
              </a:ext>
            </a:extLst>
          </p:cNvPr>
          <p:cNvSpPr txBox="1"/>
          <p:nvPr/>
        </p:nvSpPr>
        <p:spPr>
          <a:xfrm>
            <a:off x="1357526" y="1859962"/>
            <a:ext cx="5981222" cy="1384995"/>
          </a:xfrm>
          <a:prstGeom prst="rect">
            <a:avLst/>
          </a:prstGeom>
          <a:solidFill>
            <a:srgbClr val="FF2F92">
              <a:alpha val="69804"/>
            </a:srgbClr>
          </a:solidFill>
        </p:spPr>
        <p:txBody>
          <a:bodyPr wrap="square" rtlCol="0">
            <a:spAutoFit/>
          </a:bodyPr>
          <a:lstStyle/>
          <a:p>
            <a:pPr algn="ctr"/>
            <a:r>
              <a:rPr lang="en-US" sz="2800" dirty="0"/>
              <a:t>SVM tries to find a hyperplane such that it leaves the widest lane between the edge examples </a:t>
            </a:r>
          </a:p>
        </p:txBody>
      </p:sp>
    </p:spTree>
    <p:extLst>
      <p:ext uri="{BB962C8B-B14F-4D97-AF65-F5344CB8AC3E}">
        <p14:creationId xmlns:p14="http://schemas.microsoft.com/office/powerpoint/2010/main" val="4206133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05300" y="593076"/>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How do computers learn?</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43;p29">
            <a:extLst>
              <a:ext uri="{FF2B5EF4-FFF2-40B4-BE49-F238E27FC236}">
                <a16:creationId xmlns:a16="http://schemas.microsoft.com/office/drawing/2014/main" id="{B821F121-5DF6-F944-BA4A-7E729E972214}"/>
              </a:ext>
            </a:extLst>
          </p:cNvPr>
          <p:cNvSpPr txBox="1">
            <a:spLocks/>
          </p:cNvSpPr>
          <p:nvPr/>
        </p:nvSpPr>
        <p:spPr>
          <a:xfrm>
            <a:off x="725979" y="1006770"/>
            <a:ext cx="7305897"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b="1" dirty="0"/>
              <a:t>Unsupervised</a:t>
            </a:r>
            <a:r>
              <a:rPr lang="en-US" sz="2400" dirty="0"/>
              <a:t> learning takes place when algorithms learn without examples, but through trial and error without the need of labels</a:t>
            </a:r>
          </a:p>
          <a:p>
            <a:pPr algn="l">
              <a:lnSpc>
                <a:spcPct val="150000"/>
              </a:lnSpc>
            </a:pPr>
            <a:r>
              <a:rPr lang="en-US" sz="2400" dirty="0"/>
              <a:t>Much like when you learned how to ride a bike</a:t>
            </a:r>
          </a:p>
          <a:p>
            <a:pPr algn="l">
              <a:lnSpc>
                <a:spcPct val="150000"/>
              </a:lnSpc>
            </a:pPr>
            <a:r>
              <a:rPr lang="en-US" sz="2400" dirty="0"/>
              <a:t>Examples include k-means (see class on clustering)</a:t>
            </a:r>
          </a:p>
        </p:txBody>
      </p:sp>
    </p:spTree>
    <p:extLst>
      <p:ext uri="{BB962C8B-B14F-4D97-AF65-F5344CB8AC3E}">
        <p14:creationId xmlns:p14="http://schemas.microsoft.com/office/powerpoint/2010/main" val="1444614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22495" y="2032892"/>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is a regression ?</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3558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22495" y="1759436"/>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To put it simply a regression is a set of statistical tools used to describe and quantify the relationship between dependent and independent variables </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020466"/>
      </p:ext>
    </p:extLst>
  </p:cSld>
  <p:clrMapOvr>
    <a:masterClrMapping/>
  </p:clrMapOvr>
</p:sld>
</file>

<file path=ppt/theme/theme1.xml><?xml version="1.0" encoding="utf-8"?>
<a:theme xmlns:a="http://schemas.openxmlformats.org/drawingml/2006/main" name="Virtual Campaign by Slidesgo">
  <a:themeElements>
    <a:clrScheme name="Simple Light">
      <a:dk1>
        <a:srgbClr val="00004D"/>
      </a:dk1>
      <a:lt1>
        <a:srgbClr val="FFFFFF"/>
      </a:lt1>
      <a:dk2>
        <a:srgbClr val="FFEFE1"/>
      </a:dk2>
      <a:lt2>
        <a:srgbClr val="FFEFE1"/>
      </a:lt2>
      <a:accent1>
        <a:srgbClr val="FAEA00"/>
      </a:accent1>
      <a:accent2>
        <a:srgbClr val="00B181"/>
      </a:accent2>
      <a:accent3>
        <a:srgbClr val="00004D"/>
      </a:accent3>
      <a:accent4>
        <a:srgbClr val="00B9FF"/>
      </a:accent4>
      <a:accent5>
        <a:srgbClr val="FF7AA1"/>
      </a:accent5>
      <a:accent6>
        <a:srgbClr val="FF6A00"/>
      </a:accent6>
      <a:hlink>
        <a:srgbClr val="00004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15578</TotalTime>
  <Words>2796</Words>
  <Application>Microsoft Macintosh PowerPoint</Application>
  <PresentationFormat>On-screen Show (16:9)</PresentationFormat>
  <Paragraphs>519</Paragraphs>
  <Slides>67</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67</vt:i4>
      </vt:variant>
    </vt:vector>
  </HeadingPairs>
  <TitlesOfParts>
    <vt:vector size="73" baseType="lpstr">
      <vt:lpstr>Cambria Math</vt:lpstr>
      <vt:lpstr>Arial</vt:lpstr>
      <vt:lpstr>Teko</vt:lpstr>
      <vt:lpstr>Concert One</vt:lpstr>
      <vt:lpstr>Baloo 2</vt:lpstr>
      <vt:lpstr>Virtual Campaign by Slidesgo</vt:lpstr>
      <vt:lpstr>MATLAB </vt:lpstr>
      <vt:lpstr>What is one of the ultimate goals of a model?</vt:lpstr>
      <vt:lpstr>PREDICT</vt:lpstr>
      <vt:lpstr>Computational models make predictions based on hypotheses. They predict the state of an outcome variable (y) given new information x or at a new time point (xt)</vt:lpstr>
      <vt:lpstr>How do computers learn?</vt:lpstr>
      <vt:lpstr>How do computers learn?</vt:lpstr>
      <vt:lpstr>How do computers learn?</vt:lpstr>
      <vt:lpstr>What is a regression ?</vt:lpstr>
      <vt:lpstr>To put it simply a regression is a set of statistical tools used to describe and quantify the relationship between dependent and independent variables </vt:lpstr>
      <vt:lpstr>Dependent variables (y) are the outcomes we wish to predict based on independent variables </vt:lpstr>
      <vt:lpstr>Independent variables (x) are the covariates/ predictors / features we think change the value of the outcome variable in a quantifiable way</vt:lpstr>
      <vt:lpstr>Types of regression models </vt:lpstr>
      <vt:lpstr>Linear regression models </vt:lpstr>
      <vt:lpstr>Linear Regression Models</vt:lpstr>
      <vt:lpstr>Linear Regression Models</vt:lpstr>
      <vt:lpstr>Linear Regression Models</vt:lpstr>
      <vt:lpstr>Dummy Coding</vt:lpstr>
      <vt:lpstr>Dummy Coding</vt:lpstr>
      <vt:lpstr>Dummy Coding</vt:lpstr>
      <vt:lpstr>Dummy Coding</vt:lpstr>
      <vt:lpstr>Dummy Coding</vt:lpstr>
      <vt:lpstr>Effect Coding</vt:lpstr>
      <vt:lpstr>Effect Coding</vt:lpstr>
      <vt:lpstr>Effect Coding</vt:lpstr>
      <vt:lpstr>Effect Coding</vt:lpstr>
      <vt:lpstr>Effect Coding</vt:lpstr>
      <vt:lpstr>Effect Coding</vt:lpstr>
      <vt:lpstr>Linear Regression Models</vt:lpstr>
      <vt:lpstr>Linear Regression Models</vt:lpstr>
      <vt:lpstr>Linear Regression Models</vt:lpstr>
      <vt:lpstr>Linear Regression Models</vt:lpstr>
      <vt:lpstr>Linear Regression Models</vt:lpstr>
      <vt:lpstr>Multicollinearity </vt:lpstr>
      <vt:lpstr>Logistic Regression </vt:lpstr>
      <vt:lpstr>Logistic Regression </vt:lpstr>
      <vt:lpstr>Logistic Regression </vt:lpstr>
      <vt:lpstr>Logistic Regression </vt:lpstr>
      <vt:lpstr>Odds</vt:lpstr>
      <vt:lpstr>Logistic Regression </vt:lpstr>
      <vt:lpstr>Logistic Regression </vt:lpstr>
      <vt:lpstr>Nested data </vt:lpstr>
      <vt:lpstr>Nested data </vt:lpstr>
      <vt:lpstr>Nested data </vt:lpstr>
      <vt:lpstr>Nested data </vt:lpstr>
      <vt:lpstr>Nested data </vt:lpstr>
      <vt:lpstr>Nested data </vt:lpstr>
      <vt:lpstr>Nested data </vt:lpstr>
      <vt:lpstr>Nested data </vt:lpstr>
      <vt:lpstr>Hierarchical regressions </vt:lpstr>
      <vt:lpstr>Hierarchical regressions </vt:lpstr>
      <vt:lpstr>Hierarchical regressions </vt:lpstr>
      <vt:lpstr>Hierarchical regressions </vt:lpstr>
      <vt:lpstr>Hierarchical regressions </vt:lpstr>
      <vt:lpstr>Hierarchical regressions </vt:lpstr>
      <vt:lpstr>Fixed vs Random effects</vt:lpstr>
      <vt:lpstr>Fixed vs Random effects</vt:lpstr>
      <vt:lpstr>Model selection revisited </vt:lpstr>
      <vt:lpstr>Overfitting</vt:lpstr>
      <vt:lpstr>Support Vector Machines</vt:lpstr>
      <vt:lpstr>Support Vector Machines</vt:lpstr>
      <vt:lpstr>Support Vector Machines</vt:lpstr>
      <vt:lpstr>Support Vector Machines</vt:lpstr>
      <vt:lpstr>Support Vector Machines</vt:lpstr>
      <vt:lpstr>Support Vector Machines</vt:lpstr>
      <vt:lpstr>Support Vector Machines</vt:lpstr>
      <vt:lpstr>Support Vector Machines</vt:lpstr>
      <vt:lpstr>Support Vector Machines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MATLAB </dc:title>
  <cp:lastModifiedBy>Jason Da Silva Castanheira</cp:lastModifiedBy>
  <cp:revision>81</cp:revision>
  <dcterms:modified xsi:type="dcterms:W3CDTF">2021-05-05T22:13:04Z</dcterms:modified>
</cp:coreProperties>
</file>